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9" r:id="rId2"/>
    <p:sldId id="261" r:id="rId3"/>
    <p:sldId id="297" r:id="rId4"/>
    <p:sldId id="258" r:id="rId5"/>
    <p:sldId id="299" r:id="rId6"/>
    <p:sldId id="300" r:id="rId7"/>
    <p:sldId id="279" r:id="rId8"/>
    <p:sldId id="294" r:id="rId9"/>
    <p:sldId id="275" r:id="rId10"/>
    <p:sldId id="280" r:id="rId11"/>
    <p:sldId id="267" r:id="rId12"/>
    <p:sldId id="298" r:id="rId13"/>
    <p:sldId id="277" r:id="rId14"/>
    <p:sldId id="282" r:id="rId15"/>
    <p:sldId id="283" r:id="rId16"/>
    <p:sldId id="284" r:id="rId17"/>
    <p:sldId id="285" r:id="rId18"/>
    <p:sldId id="273" r:id="rId19"/>
    <p:sldId id="260" r:id="rId20"/>
    <p:sldId id="287" r:id="rId21"/>
    <p:sldId id="293" r:id="rId22"/>
    <p:sldId id="295" r:id="rId23"/>
    <p:sldId id="271" r:id="rId24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476"/>
    <a:srgbClr val="C1007F"/>
    <a:srgbClr val="EB7648"/>
    <a:srgbClr val="E6477F"/>
    <a:srgbClr val="9B60BD"/>
    <a:srgbClr val="F24795"/>
    <a:srgbClr val="E06FD0"/>
    <a:srgbClr val="FF5300"/>
    <a:srgbClr val="EF7512"/>
    <a:srgbClr val="FF7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66"/>
    <p:restoredTop sz="88819" autoAdjust="0"/>
  </p:normalViewPr>
  <p:slideViewPr>
    <p:cSldViewPr snapToGrid="0" snapToObjects="1">
      <p:cViewPr varScale="1">
        <p:scale>
          <a:sx n="116" d="100"/>
          <a:sy n="116" d="100"/>
        </p:scale>
        <p:origin x="91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dvan Firestone" userId="1f8e245e-0f64-45f0-a7db-d041cc8d32e6" providerId="ADAL" clId="{DEE313BD-7AE0-4EC6-ABFA-5F55C7ED27AA}"/>
    <pc:docChg chg="custSel modSld">
      <pc:chgData name="Ridvan Firestone" userId="1f8e245e-0f64-45f0-a7db-d041cc8d32e6" providerId="ADAL" clId="{DEE313BD-7AE0-4EC6-ABFA-5F55C7ED27AA}" dt="2024-04-09T10:31:57.219" v="80" actId="478"/>
      <pc:docMkLst>
        <pc:docMk/>
      </pc:docMkLst>
      <pc:sldChg chg="modSp mod">
        <pc:chgData name="Ridvan Firestone" userId="1f8e245e-0f64-45f0-a7db-d041cc8d32e6" providerId="ADAL" clId="{DEE313BD-7AE0-4EC6-ABFA-5F55C7ED27AA}" dt="2024-04-09T10:20:31.872" v="6" actId="20577"/>
        <pc:sldMkLst>
          <pc:docMk/>
          <pc:sldMk cId="1465558612" sldId="279"/>
        </pc:sldMkLst>
        <pc:spChg chg="mod">
          <ac:chgData name="Ridvan Firestone" userId="1f8e245e-0f64-45f0-a7db-d041cc8d32e6" providerId="ADAL" clId="{DEE313BD-7AE0-4EC6-ABFA-5F55C7ED27AA}" dt="2024-04-09T10:20:31.872" v="6" actId="20577"/>
          <ac:spMkLst>
            <pc:docMk/>
            <pc:sldMk cId="1465558612" sldId="279"/>
            <ac:spMk id="3" creationId="{134CF00F-6003-2647-8413-9A043F0A00D7}"/>
          </ac:spMkLst>
        </pc:spChg>
      </pc:sldChg>
      <pc:sldChg chg="modSp mod">
        <pc:chgData name="Ridvan Firestone" userId="1f8e245e-0f64-45f0-a7db-d041cc8d32e6" providerId="ADAL" clId="{DEE313BD-7AE0-4EC6-ABFA-5F55C7ED27AA}" dt="2024-04-09T10:31:45.096" v="79" actId="6549"/>
        <pc:sldMkLst>
          <pc:docMk/>
          <pc:sldMk cId="4095366713" sldId="284"/>
        </pc:sldMkLst>
        <pc:spChg chg="mod">
          <ac:chgData name="Ridvan Firestone" userId="1f8e245e-0f64-45f0-a7db-d041cc8d32e6" providerId="ADAL" clId="{DEE313BD-7AE0-4EC6-ABFA-5F55C7ED27AA}" dt="2024-04-09T10:31:45.096" v="79" actId="6549"/>
          <ac:spMkLst>
            <pc:docMk/>
            <pc:sldMk cId="4095366713" sldId="284"/>
            <ac:spMk id="3" creationId="{DC5A2454-630A-E80C-DAB3-830BD91BBB1D}"/>
          </ac:spMkLst>
        </pc:spChg>
      </pc:sldChg>
      <pc:sldChg chg="delSp mod">
        <pc:chgData name="Ridvan Firestone" userId="1f8e245e-0f64-45f0-a7db-d041cc8d32e6" providerId="ADAL" clId="{DEE313BD-7AE0-4EC6-ABFA-5F55C7ED27AA}" dt="2024-04-09T10:31:57.219" v="80" actId="478"/>
        <pc:sldMkLst>
          <pc:docMk/>
          <pc:sldMk cId="2127005425" sldId="285"/>
        </pc:sldMkLst>
        <pc:spChg chg="del">
          <ac:chgData name="Ridvan Firestone" userId="1f8e245e-0f64-45f0-a7db-d041cc8d32e6" providerId="ADAL" clId="{DEE313BD-7AE0-4EC6-ABFA-5F55C7ED27AA}" dt="2024-04-09T10:31:57.219" v="80" actId="478"/>
          <ac:spMkLst>
            <pc:docMk/>
            <pc:sldMk cId="2127005425" sldId="285"/>
            <ac:spMk id="4" creationId="{EFC79245-E7BC-0E3B-BB7A-163D998895A1}"/>
          </ac:spMkLst>
        </pc:spChg>
      </pc:sldChg>
      <pc:sldChg chg="modSp mod">
        <pc:chgData name="Ridvan Firestone" userId="1f8e245e-0f64-45f0-a7db-d041cc8d32e6" providerId="ADAL" clId="{DEE313BD-7AE0-4EC6-ABFA-5F55C7ED27AA}" dt="2024-04-09T10:18:21.802" v="1" actId="20577"/>
        <pc:sldMkLst>
          <pc:docMk/>
          <pc:sldMk cId="3935930707" sldId="300"/>
        </pc:sldMkLst>
        <pc:spChg chg="mod">
          <ac:chgData name="Ridvan Firestone" userId="1f8e245e-0f64-45f0-a7db-d041cc8d32e6" providerId="ADAL" clId="{DEE313BD-7AE0-4EC6-ABFA-5F55C7ED27AA}" dt="2024-04-09T10:18:21.802" v="1" actId="20577"/>
          <ac:spMkLst>
            <pc:docMk/>
            <pc:sldMk cId="3935930707" sldId="300"/>
            <ac:spMk id="6" creationId="{2A6F3FF5-D34E-28C1-E54E-9F27CAAE25D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l-storage1\cphrwel\projects\Ai%20ia%20ola%20project\Project%202-Data\Fanau%20Manuia%20Pre%20&amp;%20Post%20Intervention%20data%20v.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NZ" dirty="0"/>
              <a:t>Hua Oranga Questionnaire (adapted) </a:t>
            </a:r>
          </a:p>
        </c:rich>
      </c:tx>
      <c:layout>
        <c:manualLayout>
          <c:xMode val="edge"/>
          <c:yMode val="edge"/>
          <c:x val="0.3506804461942257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Summary!$U$12</c:f>
              <c:strCache>
                <c:ptCount val="1"/>
                <c:pt idx="0">
                  <c:v>Pre-Prevention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Summary!$T$13:$T$16</c:f>
              <c:strCache>
                <c:ptCount val="4"/>
                <c:pt idx="0">
                  <c:v>Physical Health</c:v>
                </c:pt>
                <c:pt idx="1">
                  <c:v>Spirtual Health</c:v>
                </c:pt>
                <c:pt idx="2">
                  <c:v>Family Health</c:v>
                </c:pt>
                <c:pt idx="3">
                  <c:v>Mental Health</c:v>
                </c:pt>
              </c:strCache>
            </c:strRef>
          </c:cat>
          <c:val>
            <c:numRef>
              <c:f>Summary!$U$13:$U$16</c:f>
              <c:numCache>
                <c:formatCode>General</c:formatCode>
                <c:ptCount val="4"/>
                <c:pt idx="0">
                  <c:v>7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9-48C4-8655-B5F7E48B2BE3}"/>
            </c:ext>
          </c:extLst>
        </c:ser>
        <c:ser>
          <c:idx val="1"/>
          <c:order val="1"/>
          <c:tx>
            <c:strRef>
              <c:f>Summary!$V$12</c:f>
              <c:strCache>
                <c:ptCount val="1"/>
                <c:pt idx="0">
                  <c:v>Post-Prevention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Summary!$T$13:$T$16</c:f>
              <c:strCache>
                <c:ptCount val="4"/>
                <c:pt idx="0">
                  <c:v>Physical Health</c:v>
                </c:pt>
                <c:pt idx="1">
                  <c:v>Spirtual Health</c:v>
                </c:pt>
                <c:pt idx="2">
                  <c:v>Family Health</c:v>
                </c:pt>
                <c:pt idx="3">
                  <c:v>Mental Health</c:v>
                </c:pt>
              </c:strCache>
            </c:strRef>
          </c:cat>
          <c:val>
            <c:numRef>
              <c:f>Summary!$V$13:$V$16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29-48C4-8655-B5F7E48B2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03045519"/>
        <c:axId val="2127779727"/>
      </c:barChart>
      <c:catAx>
        <c:axId val="130304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779727"/>
        <c:crosses val="autoZero"/>
        <c:auto val="1"/>
        <c:lblAlgn val="ctr"/>
        <c:lblOffset val="100"/>
        <c:noMultiLvlLbl val="0"/>
      </c:catAx>
      <c:valAx>
        <c:axId val="212777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Hua oranga Median score/20</a:t>
                </a:r>
              </a:p>
            </c:rich>
          </c:tx>
          <c:layout>
            <c:manualLayout>
              <c:xMode val="edge"/>
              <c:yMode val="edge"/>
              <c:x val="8.6881207893046611E-2"/>
              <c:y val="0.13419401985262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0455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BF6A0-6BE9-4057-BC9B-F943E3F58F26}" type="doc">
      <dgm:prSet loTypeId="urn:microsoft.com/office/officeart/2008/layout/PictureAccent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NZ"/>
        </a:p>
      </dgm:t>
    </dgm:pt>
    <dgm:pt modelId="{19DE12DC-E9A0-4C1A-A1FF-B235559AE637}">
      <dgm:prSet phldrT="[Text]"/>
      <dgm:spPr/>
      <dgm:t>
        <a:bodyPr/>
        <a:lstStyle/>
        <a:p>
          <a:r>
            <a:rPr lang="en-US" dirty="0"/>
            <a:t>Families identified topics important for their family’s health &amp; wellbeing</a:t>
          </a:r>
          <a:endParaRPr lang="en-NZ" dirty="0"/>
        </a:p>
      </dgm:t>
    </dgm:pt>
    <dgm:pt modelId="{9F00F904-66FD-464B-B86A-637FC8D2DE35}" type="parTrans" cxnId="{EB26502D-5E2D-49C1-9762-1A9107825E17}">
      <dgm:prSet/>
      <dgm:spPr/>
      <dgm:t>
        <a:bodyPr/>
        <a:lstStyle/>
        <a:p>
          <a:endParaRPr lang="en-NZ"/>
        </a:p>
      </dgm:t>
    </dgm:pt>
    <dgm:pt modelId="{AEE998FB-9FB5-4778-B463-EE8498EF1A81}" type="sibTrans" cxnId="{EB26502D-5E2D-49C1-9762-1A9107825E17}">
      <dgm:prSet/>
      <dgm:spPr/>
      <dgm:t>
        <a:bodyPr/>
        <a:lstStyle/>
        <a:p>
          <a:endParaRPr lang="en-NZ"/>
        </a:p>
      </dgm:t>
    </dgm:pt>
    <dgm:pt modelId="{8ACC405C-5F2D-4EB5-B19E-DFEC9C620359}">
      <dgm:prSet phldrT="[Text]"/>
      <dgm:spPr/>
      <dgm:t>
        <a:bodyPr/>
        <a:lstStyle/>
        <a:p>
          <a:r>
            <a:rPr lang="en-US" dirty="0"/>
            <a:t>Budgeting for a healthy lifestyle</a:t>
          </a:r>
          <a:endParaRPr lang="en-NZ" dirty="0"/>
        </a:p>
      </dgm:t>
    </dgm:pt>
    <dgm:pt modelId="{D1F0056B-5048-494F-9AD2-241B0B867EA6}" type="parTrans" cxnId="{E6FB94B8-E8B7-4DB7-AD2D-8B8FC2FB0223}">
      <dgm:prSet/>
      <dgm:spPr/>
      <dgm:t>
        <a:bodyPr/>
        <a:lstStyle/>
        <a:p>
          <a:endParaRPr lang="en-NZ"/>
        </a:p>
      </dgm:t>
    </dgm:pt>
    <dgm:pt modelId="{F3B7D044-C434-4250-B39D-55E6E673E45B}" type="sibTrans" cxnId="{E6FB94B8-E8B7-4DB7-AD2D-8B8FC2FB0223}">
      <dgm:prSet/>
      <dgm:spPr/>
      <dgm:t>
        <a:bodyPr/>
        <a:lstStyle/>
        <a:p>
          <a:endParaRPr lang="en-NZ"/>
        </a:p>
      </dgm:t>
    </dgm:pt>
    <dgm:pt modelId="{E429F927-F661-4CE6-BD7A-3CCD480C0B70}">
      <dgm:prSet phldrT="[Text]"/>
      <dgm:spPr/>
      <dgm:t>
        <a:bodyPr/>
        <a:lstStyle/>
        <a:p>
          <a:r>
            <a:rPr lang="en-US" dirty="0"/>
            <a:t>Sleep Health	</a:t>
          </a:r>
        </a:p>
      </dgm:t>
    </dgm:pt>
    <dgm:pt modelId="{D407567E-473E-4F50-9A7A-33A1B2B6F7C1}" type="parTrans" cxnId="{61ACDC21-08DA-4F6D-B3AD-01AF255F97BF}">
      <dgm:prSet/>
      <dgm:spPr/>
      <dgm:t>
        <a:bodyPr/>
        <a:lstStyle/>
        <a:p>
          <a:endParaRPr lang="en-NZ"/>
        </a:p>
      </dgm:t>
    </dgm:pt>
    <dgm:pt modelId="{F8252A2B-90FE-4131-AED5-0B81804A45AA}" type="sibTrans" cxnId="{61ACDC21-08DA-4F6D-B3AD-01AF255F97BF}">
      <dgm:prSet/>
      <dgm:spPr/>
      <dgm:t>
        <a:bodyPr/>
        <a:lstStyle/>
        <a:p>
          <a:endParaRPr lang="en-NZ"/>
        </a:p>
      </dgm:t>
    </dgm:pt>
    <dgm:pt modelId="{F2D0E8EB-B57B-4CBA-83BB-FEBD47711158}">
      <dgm:prSet phldrT="[Text]"/>
      <dgm:spPr/>
      <dgm:t>
        <a:bodyPr/>
        <a:lstStyle/>
        <a:p>
          <a:r>
            <a:rPr lang="en-US" dirty="0"/>
            <a:t>Food Sustainability	</a:t>
          </a:r>
        </a:p>
      </dgm:t>
    </dgm:pt>
    <dgm:pt modelId="{F136FB9A-5109-41E4-B7BD-280C145E6730}" type="parTrans" cxnId="{B88EAF39-A161-49AE-B090-22ED483F5DA5}">
      <dgm:prSet/>
      <dgm:spPr/>
      <dgm:t>
        <a:bodyPr/>
        <a:lstStyle/>
        <a:p>
          <a:endParaRPr lang="en-NZ"/>
        </a:p>
      </dgm:t>
    </dgm:pt>
    <dgm:pt modelId="{9F98B311-D86D-4AA1-AE41-BE0C550FF0FE}" type="sibTrans" cxnId="{B88EAF39-A161-49AE-B090-22ED483F5DA5}">
      <dgm:prSet/>
      <dgm:spPr/>
      <dgm:t>
        <a:bodyPr/>
        <a:lstStyle/>
        <a:p>
          <a:endParaRPr lang="en-NZ"/>
        </a:p>
      </dgm:t>
    </dgm:pt>
    <dgm:pt modelId="{ACF5E6FC-49A6-414C-AD3E-6B049ED4C4DC}">
      <dgm:prSet phldrT="[Text]"/>
      <dgm:spPr/>
      <dgm:t>
        <a:bodyPr/>
        <a:lstStyle/>
        <a:p>
          <a:r>
            <a:rPr lang="en-US" dirty="0"/>
            <a:t>Understanding diabetes	</a:t>
          </a:r>
        </a:p>
      </dgm:t>
    </dgm:pt>
    <dgm:pt modelId="{D6D8FB0B-D5A8-4764-82C0-BF8FDD0CA482}" type="parTrans" cxnId="{AEE9AA4C-21B8-43AF-A385-D037DAA0AC53}">
      <dgm:prSet/>
      <dgm:spPr/>
      <dgm:t>
        <a:bodyPr/>
        <a:lstStyle/>
        <a:p>
          <a:endParaRPr lang="en-NZ"/>
        </a:p>
      </dgm:t>
    </dgm:pt>
    <dgm:pt modelId="{6F302755-9AD3-4AEC-B044-9344A651F89D}" type="sibTrans" cxnId="{AEE9AA4C-21B8-43AF-A385-D037DAA0AC53}">
      <dgm:prSet/>
      <dgm:spPr/>
      <dgm:t>
        <a:bodyPr/>
        <a:lstStyle/>
        <a:p>
          <a:endParaRPr lang="en-NZ"/>
        </a:p>
      </dgm:t>
    </dgm:pt>
    <dgm:pt modelId="{EB6C8D99-29B5-4EEA-8717-79D90E08A476}" type="pres">
      <dgm:prSet presAssocID="{BC7BF6A0-6BE9-4057-BC9B-F943E3F58F2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5B42A2-C174-46C9-93B6-B12EEFFDA4FA}" type="pres">
      <dgm:prSet presAssocID="{19DE12DC-E9A0-4C1A-A1FF-B235559AE637}" presName="root" presStyleCnt="0">
        <dgm:presLayoutVars>
          <dgm:chMax/>
          <dgm:chPref val="4"/>
        </dgm:presLayoutVars>
      </dgm:prSet>
      <dgm:spPr/>
    </dgm:pt>
    <dgm:pt modelId="{D1D48297-A81D-4271-BB57-B2AAC97ECAEB}" type="pres">
      <dgm:prSet presAssocID="{19DE12DC-E9A0-4C1A-A1FF-B235559AE637}" presName="rootComposite" presStyleCnt="0">
        <dgm:presLayoutVars/>
      </dgm:prSet>
      <dgm:spPr/>
    </dgm:pt>
    <dgm:pt modelId="{A5FBD62A-15F7-4A16-8405-54BED20EE1B8}" type="pres">
      <dgm:prSet presAssocID="{19DE12DC-E9A0-4C1A-A1FF-B235559AE637}" presName="rootText" presStyleLbl="node0" presStyleIdx="0" presStyleCnt="1" custLinFactNeighborX="980" custLinFactNeighborY="6921">
        <dgm:presLayoutVars>
          <dgm:chMax/>
          <dgm:chPref val="4"/>
        </dgm:presLayoutVars>
      </dgm:prSet>
      <dgm:spPr/>
    </dgm:pt>
    <dgm:pt modelId="{5A8E0772-EBFB-4A34-8511-7499D1E9BB1B}" type="pres">
      <dgm:prSet presAssocID="{19DE12DC-E9A0-4C1A-A1FF-B235559AE637}" presName="childShape" presStyleCnt="0">
        <dgm:presLayoutVars>
          <dgm:chMax val="0"/>
          <dgm:chPref val="0"/>
        </dgm:presLayoutVars>
      </dgm:prSet>
      <dgm:spPr/>
    </dgm:pt>
    <dgm:pt modelId="{EBEEE228-B2C5-46F2-B199-F6CB7422F758}" type="pres">
      <dgm:prSet presAssocID="{8ACC405C-5F2D-4EB5-B19E-DFEC9C620359}" presName="childComposite" presStyleCnt="0">
        <dgm:presLayoutVars>
          <dgm:chMax val="0"/>
          <dgm:chPref val="0"/>
        </dgm:presLayoutVars>
      </dgm:prSet>
      <dgm:spPr/>
    </dgm:pt>
    <dgm:pt modelId="{8EA5F83E-2A0F-4F3B-83C2-0690870126AC}" type="pres">
      <dgm:prSet presAssocID="{8ACC405C-5F2D-4EB5-B19E-DFEC9C620359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 outline"/>
        </a:ext>
      </dgm:extLst>
    </dgm:pt>
    <dgm:pt modelId="{BCBE5C87-FDBB-4A32-B4DC-ADC772EABEBC}" type="pres">
      <dgm:prSet presAssocID="{8ACC405C-5F2D-4EB5-B19E-DFEC9C620359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D0C23A4A-0DAF-4389-9836-AE53D69CEC6E}" type="pres">
      <dgm:prSet presAssocID="{E429F927-F661-4CE6-BD7A-3CCD480C0B70}" presName="childComposite" presStyleCnt="0">
        <dgm:presLayoutVars>
          <dgm:chMax val="0"/>
          <dgm:chPref val="0"/>
        </dgm:presLayoutVars>
      </dgm:prSet>
      <dgm:spPr/>
    </dgm:pt>
    <dgm:pt modelId="{150BD955-723C-4C21-9F00-5CD7CD1D1F14}" type="pres">
      <dgm:prSet presAssocID="{E429F927-F661-4CE6-BD7A-3CCD480C0B70}" presName="Image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ooze with solid fill"/>
        </a:ext>
      </dgm:extLst>
    </dgm:pt>
    <dgm:pt modelId="{B4AFA2E2-3E12-4755-A3E5-F25DAE8310CB}" type="pres">
      <dgm:prSet presAssocID="{E429F927-F661-4CE6-BD7A-3CCD480C0B70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9E7FDA94-C73B-4D59-B095-35B41F25F90A}" type="pres">
      <dgm:prSet presAssocID="{F2D0E8EB-B57B-4CBA-83BB-FEBD47711158}" presName="childComposite" presStyleCnt="0">
        <dgm:presLayoutVars>
          <dgm:chMax val="0"/>
          <dgm:chPref val="0"/>
        </dgm:presLayoutVars>
      </dgm:prSet>
      <dgm:spPr/>
    </dgm:pt>
    <dgm:pt modelId="{79357C29-15B4-438A-A989-755C449E1234}" type="pres">
      <dgm:prSet presAssocID="{F2D0E8EB-B57B-4CBA-83BB-FEBD47711158}" presName="Image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routing Seed with solid fill"/>
        </a:ext>
      </dgm:extLst>
    </dgm:pt>
    <dgm:pt modelId="{1BEC0465-459C-4664-BDC9-BD30929CD4AE}" type="pres">
      <dgm:prSet presAssocID="{F2D0E8EB-B57B-4CBA-83BB-FEBD47711158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830DCBA0-619A-4E6B-A017-FD6612FD6F3A}" type="pres">
      <dgm:prSet presAssocID="{ACF5E6FC-49A6-414C-AD3E-6B049ED4C4DC}" presName="childComposite" presStyleCnt="0">
        <dgm:presLayoutVars>
          <dgm:chMax val="0"/>
          <dgm:chPref val="0"/>
        </dgm:presLayoutVars>
      </dgm:prSet>
      <dgm:spPr/>
    </dgm:pt>
    <dgm:pt modelId="{05E77E3D-2765-4BD0-8055-B61FCC03FBF3}" type="pres">
      <dgm:prSet presAssocID="{ACF5E6FC-49A6-414C-AD3E-6B049ED4C4DC}" presName="Image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ight Loss with solid fill"/>
        </a:ext>
      </dgm:extLst>
    </dgm:pt>
    <dgm:pt modelId="{A479D026-ED20-4D67-8895-4F0F8538AF49}" type="pres">
      <dgm:prSet presAssocID="{ACF5E6FC-49A6-414C-AD3E-6B049ED4C4DC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CDE70D-F1B8-423A-8C64-9D92F9CD8EEC}" type="presOf" srcId="{19DE12DC-E9A0-4C1A-A1FF-B235559AE637}" destId="{A5FBD62A-15F7-4A16-8405-54BED20EE1B8}" srcOrd="0" destOrd="0" presId="urn:microsoft.com/office/officeart/2008/layout/PictureAccentList"/>
    <dgm:cxn modelId="{61ACDC21-08DA-4F6D-B3AD-01AF255F97BF}" srcId="{19DE12DC-E9A0-4C1A-A1FF-B235559AE637}" destId="{E429F927-F661-4CE6-BD7A-3CCD480C0B70}" srcOrd="1" destOrd="0" parTransId="{D407567E-473E-4F50-9A7A-33A1B2B6F7C1}" sibTransId="{F8252A2B-90FE-4131-AED5-0B81804A45AA}"/>
    <dgm:cxn modelId="{E47BF02A-098A-4F8B-8E63-F9D26C9A2E1F}" type="presOf" srcId="{ACF5E6FC-49A6-414C-AD3E-6B049ED4C4DC}" destId="{A479D026-ED20-4D67-8895-4F0F8538AF49}" srcOrd="0" destOrd="0" presId="urn:microsoft.com/office/officeart/2008/layout/PictureAccentList"/>
    <dgm:cxn modelId="{EB26502D-5E2D-49C1-9762-1A9107825E17}" srcId="{BC7BF6A0-6BE9-4057-BC9B-F943E3F58F26}" destId="{19DE12DC-E9A0-4C1A-A1FF-B235559AE637}" srcOrd="0" destOrd="0" parTransId="{9F00F904-66FD-464B-B86A-637FC8D2DE35}" sibTransId="{AEE998FB-9FB5-4778-B463-EE8498EF1A81}"/>
    <dgm:cxn modelId="{B88EAF39-A161-49AE-B090-22ED483F5DA5}" srcId="{19DE12DC-E9A0-4C1A-A1FF-B235559AE637}" destId="{F2D0E8EB-B57B-4CBA-83BB-FEBD47711158}" srcOrd="2" destOrd="0" parTransId="{F136FB9A-5109-41E4-B7BD-280C145E6730}" sibTransId="{9F98B311-D86D-4AA1-AE41-BE0C550FF0FE}"/>
    <dgm:cxn modelId="{AEE9AA4C-21B8-43AF-A385-D037DAA0AC53}" srcId="{19DE12DC-E9A0-4C1A-A1FF-B235559AE637}" destId="{ACF5E6FC-49A6-414C-AD3E-6B049ED4C4DC}" srcOrd="3" destOrd="0" parTransId="{D6D8FB0B-D5A8-4764-82C0-BF8FDD0CA482}" sibTransId="{6F302755-9AD3-4AEC-B044-9344A651F89D}"/>
    <dgm:cxn modelId="{78962C53-C237-4415-86F4-8B3E0AAE51D0}" type="presOf" srcId="{E429F927-F661-4CE6-BD7A-3CCD480C0B70}" destId="{B4AFA2E2-3E12-4755-A3E5-F25DAE8310CB}" srcOrd="0" destOrd="0" presId="urn:microsoft.com/office/officeart/2008/layout/PictureAccentList"/>
    <dgm:cxn modelId="{9219FC55-5655-4638-BE40-8A330B983420}" type="presOf" srcId="{8ACC405C-5F2D-4EB5-B19E-DFEC9C620359}" destId="{BCBE5C87-FDBB-4A32-B4DC-ADC772EABEBC}" srcOrd="0" destOrd="0" presId="urn:microsoft.com/office/officeart/2008/layout/PictureAccentList"/>
    <dgm:cxn modelId="{09F80B7F-A8CD-45B7-B0EB-0719EE2DB7D5}" type="presOf" srcId="{F2D0E8EB-B57B-4CBA-83BB-FEBD47711158}" destId="{1BEC0465-459C-4664-BDC9-BD30929CD4AE}" srcOrd="0" destOrd="0" presId="urn:microsoft.com/office/officeart/2008/layout/PictureAccentList"/>
    <dgm:cxn modelId="{E6FB94B8-E8B7-4DB7-AD2D-8B8FC2FB0223}" srcId="{19DE12DC-E9A0-4C1A-A1FF-B235559AE637}" destId="{8ACC405C-5F2D-4EB5-B19E-DFEC9C620359}" srcOrd="0" destOrd="0" parTransId="{D1F0056B-5048-494F-9AD2-241B0B867EA6}" sibTransId="{F3B7D044-C434-4250-B39D-55E6E673E45B}"/>
    <dgm:cxn modelId="{D998F1BB-0080-4FC7-9927-D2E60EE92F78}" type="presOf" srcId="{BC7BF6A0-6BE9-4057-BC9B-F943E3F58F26}" destId="{EB6C8D99-29B5-4EEA-8717-79D90E08A476}" srcOrd="0" destOrd="0" presId="urn:microsoft.com/office/officeart/2008/layout/PictureAccentList"/>
    <dgm:cxn modelId="{B110DFCF-D7D6-45AE-B66B-F73CF5D9A0CA}" type="presParOf" srcId="{EB6C8D99-29B5-4EEA-8717-79D90E08A476}" destId="{655B42A2-C174-46C9-93B6-B12EEFFDA4FA}" srcOrd="0" destOrd="0" presId="urn:microsoft.com/office/officeart/2008/layout/PictureAccentList"/>
    <dgm:cxn modelId="{8A064BE2-5FB5-4954-BEFE-140EC01F253A}" type="presParOf" srcId="{655B42A2-C174-46C9-93B6-B12EEFFDA4FA}" destId="{D1D48297-A81D-4271-BB57-B2AAC97ECAEB}" srcOrd="0" destOrd="0" presId="urn:microsoft.com/office/officeart/2008/layout/PictureAccentList"/>
    <dgm:cxn modelId="{D039EE8C-2189-4D4D-9610-DDF6A6BBD7B9}" type="presParOf" srcId="{D1D48297-A81D-4271-BB57-B2AAC97ECAEB}" destId="{A5FBD62A-15F7-4A16-8405-54BED20EE1B8}" srcOrd="0" destOrd="0" presId="urn:microsoft.com/office/officeart/2008/layout/PictureAccentList"/>
    <dgm:cxn modelId="{84D5E8EB-46A2-4022-B3E8-4B548E0BD935}" type="presParOf" srcId="{655B42A2-C174-46C9-93B6-B12EEFFDA4FA}" destId="{5A8E0772-EBFB-4A34-8511-7499D1E9BB1B}" srcOrd="1" destOrd="0" presId="urn:microsoft.com/office/officeart/2008/layout/PictureAccentList"/>
    <dgm:cxn modelId="{5A2031E9-F381-4806-ADE3-F50F3F6A9E70}" type="presParOf" srcId="{5A8E0772-EBFB-4A34-8511-7499D1E9BB1B}" destId="{EBEEE228-B2C5-46F2-B199-F6CB7422F758}" srcOrd="0" destOrd="0" presId="urn:microsoft.com/office/officeart/2008/layout/PictureAccentList"/>
    <dgm:cxn modelId="{2439420D-A998-4490-8CC6-6CD96AE6E54C}" type="presParOf" srcId="{EBEEE228-B2C5-46F2-B199-F6CB7422F758}" destId="{8EA5F83E-2A0F-4F3B-83C2-0690870126AC}" srcOrd="0" destOrd="0" presId="urn:microsoft.com/office/officeart/2008/layout/PictureAccentList"/>
    <dgm:cxn modelId="{2F76C887-7C82-405B-8281-B24CBB20738C}" type="presParOf" srcId="{EBEEE228-B2C5-46F2-B199-F6CB7422F758}" destId="{BCBE5C87-FDBB-4A32-B4DC-ADC772EABEBC}" srcOrd="1" destOrd="0" presId="urn:microsoft.com/office/officeart/2008/layout/PictureAccentList"/>
    <dgm:cxn modelId="{DDFF7348-BC2D-4170-89B7-56C421789483}" type="presParOf" srcId="{5A8E0772-EBFB-4A34-8511-7499D1E9BB1B}" destId="{D0C23A4A-0DAF-4389-9836-AE53D69CEC6E}" srcOrd="1" destOrd="0" presId="urn:microsoft.com/office/officeart/2008/layout/PictureAccentList"/>
    <dgm:cxn modelId="{F5BF0B06-E3E3-4D9A-BFB9-AF6D1A30C5A5}" type="presParOf" srcId="{D0C23A4A-0DAF-4389-9836-AE53D69CEC6E}" destId="{150BD955-723C-4C21-9F00-5CD7CD1D1F14}" srcOrd="0" destOrd="0" presId="urn:microsoft.com/office/officeart/2008/layout/PictureAccentList"/>
    <dgm:cxn modelId="{7A877B0C-C85D-4B81-BD53-43678D5EE3D9}" type="presParOf" srcId="{D0C23A4A-0DAF-4389-9836-AE53D69CEC6E}" destId="{B4AFA2E2-3E12-4755-A3E5-F25DAE8310CB}" srcOrd="1" destOrd="0" presId="urn:microsoft.com/office/officeart/2008/layout/PictureAccentList"/>
    <dgm:cxn modelId="{A6FDA799-2456-4556-9BC6-238D270F86ED}" type="presParOf" srcId="{5A8E0772-EBFB-4A34-8511-7499D1E9BB1B}" destId="{9E7FDA94-C73B-4D59-B095-35B41F25F90A}" srcOrd="2" destOrd="0" presId="urn:microsoft.com/office/officeart/2008/layout/PictureAccentList"/>
    <dgm:cxn modelId="{A0CC8C7F-A74A-4D50-BD62-BA209419E518}" type="presParOf" srcId="{9E7FDA94-C73B-4D59-B095-35B41F25F90A}" destId="{79357C29-15B4-438A-A989-755C449E1234}" srcOrd="0" destOrd="0" presId="urn:microsoft.com/office/officeart/2008/layout/PictureAccentList"/>
    <dgm:cxn modelId="{F4B72B61-AF01-4F89-98B1-7EF0799A25E9}" type="presParOf" srcId="{9E7FDA94-C73B-4D59-B095-35B41F25F90A}" destId="{1BEC0465-459C-4664-BDC9-BD30929CD4AE}" srcOrd="1" destOrd="0" presId="urn:microsoft.com/office/officeart/2008/layout/PictureAccentList"/>
    <dgm:cxn modelId="{F84FA796-407D-4B49-9F05-B7891D6BABF3}" type="presParOf" srcId="{5A8E0772-EBFB-4A34-8511-7499D1E9BB1B}" destId="{830DCBA0-619A-4E6B-A017-FD6612FD6F3A}" srcOrd="3" destOrd="0" presId="urn:microsoft.com/office/officeart/2008/layout/PictureAccentList"/>
    <dgm:cxn modelId="{B4EDC143-76FA-4641-88A5-E2FA9232A42E}" type="presParOf" srcId="{830DCBA0-619A-4E6B-A017-FD6612FD6F3A}" destId="{05E77E3D-2765-4BD0-8055-B61FCC03FBF3}" srcOrd="0" destOrd="0" presId="urn:microsoft.com/office/officeart/2008/layout/PictureAccentList"/>
    <dgm:cxn modelId="{543C3020-4B5C-48F4-BDD9-F620A0A5DF37}" type="presParOf" srcId="{830DCBA0-619A-4E6B-A017-FD6612FD6F3A}" destId="{A479D026-ED20-4D67-8895-4F0F8538AF4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A7489-C7CC-4831-BCCA-3C7703BF40A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EBC4F732-B1AA-4AF1-BF71-8233A803CE91}">
      <dgm:prSet phldrT="[Text]"/>
      <dgm:spPr/>
      <dgm:t>
        <a:bodyPr/>
        <a:lstStyle/>
        <a:p>
          <a:r>
            <a:rPr lang="en-US" b="1" dirty="0"/>
            <a:t>Panel 1 </a:t>
          </a:r>
          <a:r>
            <a:rPr lang="en-US" b="1" i="1" dirty="0"/>
            <a:t>Families</a:t>
          </a:r>
          <a:r>
            <a:rPr lang="en-US" b="0" i="1" dirty="0"/>
            <a:t> </a:t>
          </a:r>
        </a:p>
        <a:p>
          <a:r>
            <a:rPr lang="en-US" b="0" i="1" dirty="0"/>
            <a:t>share learnings, generate questions</a:t>
          </a:r>
          <a:endParaRPr lang="en-NZ" b="0" i="1" dirty="0"/>
        </a:p>
      </dgm:t>
    </dgm:pt>
    <dgm:pt modelId="{DCE3279E-2297-49C7-BEF7-D5F282FCD045}" type="parTrans" cxnId="{148C2ACF-F07B-4264-B378-B7833D14A79A}">
      <dgm:prSet/>
      <dgm:spPr/>
      <dgm:t>
        <a:bodyPr/>
        <a:lstStyle/>
        <a:p>
          <a:endParaRPr lang="en-NZ"/>
        </a:p>
      </dgm:t>
    </dgm:pt>
    <dgm:pt modelId="{7384FBDA-0B36-4FB8-BDD3-8063D26CFD16}" type="sibTrans" cxnId="{148C2ACF-F07B-4264-B378-B7833D14A79A}">
      <dgm:prSet/>
      <dgm:spPr/>
      <dgm:t>
        <a:bodyPr/>
        <a:lstStyle/>
        <a:p>
          <a:endParaRPr lang="en-NZ"/>
        </a:p>
      </dgm:t>
    </dgm:pt>
    <dgm:pt modelId="{7CB7477B-EF62-4D1B-8C08-981F61120905}">
      <dgm:prSet phldrT="[Text]"/>
      <dgm:spPr/>
      <dgm:t>
        <a:bodyPr/>
        <a:lstStyle/>
        <a:p>
          <a:r>
            <a:rPr lang="en-US" b="1" dirty="0"/>
            <a:t>Panel 2 </a:t>
          </a:r>
          <a:r>
            <a:rPr lang="en-US" b="1" i="1" dirty="0"/>
            <a:t>Pacific </a:t>
          </a:r>
          <a:r>
            <a:rPr lang="en-US" b="1" i="1"/>
            <a:t>&amp; Māori </a:t>
          </a:r>
          <a:r>
            <a:rPr lang="en-US" b="1" i="1" dirty="0"/>
            <a:t>Researchers, NGOs, Communities</a:t>
          </a:r>
        </a:p>
        <a:p>
          <a:r>
            <a:rPr lang="en-US" b="0" i="1" dirty="0"/>
            <a:t>shared learnings, generate questions + consultation</a:t>
          </a:r>
          <a:endParaRPr lang="en-NZ" b="1" i="1" dirty="0"/>
        </a:p>
      </dgm:t>
    </dgm:pt>
    <dgm:pt modelId="{D5F0AF7E-AC48-4076-861B-EAD01BEF5385}" type="parTrans" cxnId="{D4D438AB-D26D-4351-AF82-46FBC742BC7A}">
      <dgm:prSet/>
      <dgm:spPr/>
      <dgm:t>
        <a:bodyPr/>
        <a:lstStyle/>
        <a:p>
          <a:endParaRPr lang="en-NZ"/>
        </a:p>
      </dgm:t>
    </dgm:pt>
    <dgm:pt modelId="{E489DD7F-A667-4185-ABF7-2E186DA4E6B4}" type="sibTrans" cxnId="{D4D438AB-D26D-4351-AF82-46FBC742BC7A}">
      <dgm:prSet/>
      <dgm:spPr/>
      <dgm:t>
        <a:bodyPr/>
        <a:lstStyle/>
        <a:p>
          <a:endParaRPr lang="en-NZ"/>
        </a:p>
      </dgm:t>
    </dgm:pt>
    <dgm:pt modelId="{0F17DC58-30B8-4A91-B353-43056DD3AF74}">
      <dgm:prSet phldrT="[Text]"/>
      <dgm:spPr/>
      <dgm:t>
        <a:bodyPr/>
        <a:lstStyle/>
        <a:p>
          <a:r>
            <a:rPr lang="en-US" b="1" dirty="0"/>
            <a:t>Panel 3 </a:t>
          </a:r>
          <a:r>
            <a:rPr lang="en-US" b="1" i="1" dirty="0"/>
            <a:t>Local &amp; Central Govt Reps, Health Societies</a:t>
          </a:r>
        </a:p>
        <a:p>
          <a:r>
            <a:rPr lang="en-US" b="0" i="1" dirty="0"/>
            <a:t>shared learnings, generate questions + consultation</a:t>
          </a:r>
          <a:endParaRPr lang="en-NZ" b="1" i="1" dirty="0"/>
        </a:p>
      </dgm:t>
    </dgm:pt>
    <dgm:pt modelId="{AC18BF36-4F97-407F-8BD3-501D55402BF6}" type="parTrans" cxnId="{4168F4C7-3A8A-459F-99D7-B71B73612A23}">
      <dgm:prSet/>
      <dgm:spPr/>
      <dgm:t>
        <a:bodyPr/>
        <a:lstStyle/>
        <a:p>
          <a:endParaRPr lang="en-NZ"/>
        </a:p>
      </dgm:t>
    </dgm:pt>
    <dgm:pt modelId="{50820D7E-14BC-43AE-978C-D7A3AC9A267F}" type="sibTrans" cxnId="{4168F4C7-3A8A-459F-99D7-B71B73612A23}">
      <dgm:prSet/>
      <dgm:spPr/>
      <dgm:t>
        <a:bodyPr/>
        <a:lstStyle/>
        <a:p>
          <a:endParaRPr lang="en-NZ"/>
        </a:p>
      </dgm:t>
    </dgm:pt>
    <dgm:pt modelId="{7D0212A7-C4A1-4EB4-9853-C63017CB66BF}" type="pres">
      <dgm:prSet presAssocID="{214A7489-C7CC-4831-BCCA-3C7703BF40A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E64003A-6AD7-4C1F-9DE7-082DE9551DCD}" type="pres">
      <dgm:prSet presAssocID="{EBC4F732-B1AA-4AF1-BF71-8233A803CE91}" presName="Accent1" presStyleCnt="0"/>
      <dgm:spPr/>
    </dgm:pt>
    <dgm:pt modelId="{A3FC087B-89C8-4207-BD32-54F5A7DE4B83}" type="pres">
      <dgm:prSet presAssocID="{EBC4F732-B1AA-4AF1-BF71-8233A803CE91}" presName="Accent" presStyleLbl="node1" presStyleIdx="0" presStyleCnt="3" custScaleX="147558"/>
      <dgm:spPr/>
    </dgm:pt>
    <dgm:pt modelId="{193718F6-F847-45A7-A6AA-E0EB45CF357B}" type="pres">
      <dgm:prSet presAssocID="{EBC4F732-B1AA-4AF1-BF71-8233A803CE91}" presName="Parent1" presStyleLbl="revTx" presStyleIdx="0" presStyleCnt="3" custScaleX="213985" custScaleY="204723">
        <dgm:presLayoutVars>
          <dgm:chMax val="1"/>
          <dgm:chPref val="1"/>
          <dgm:bulletEnabled val="1"/>
        </dgm:presLayoutVars>
      </dgm:prSet>
      <dgm:spPr/>
    </dgm:pt>
    <dgm:pt modelId="{CE67868E-9B56-4E64-8E1D-4D7781ABCD22}" type="pres">
      <dgm:prSet presAssocID="{7CB7477B-EF62-4D1B-8C08-981F61120905}" presName="Accent2" presStyleCnt="0"/>
      <dgm:spPr/>
    </dgm:pt>
    <dgm:pt modelId="{BB1594F9-D2A1-4718-9659-C19DBFCE6453}" type="pres">
      <dgm:prSet presAssocID="{7CB7477B-EF62-4D1B-8C08-981F61120905}" presName="Accent" presStyleLbl="node1" presStyleIdx="1" presStyleCnt="3" custScaleX="185820" custLinFactNeighborX="-28744" custLinFactNeighborY="-1863"/>
      <dgm:spPr/>
    </dgm:pt>
    <dgm:pt modelId="{A0B7EB61-B7AA-46AB-B298-98C9F796C297}" type="pres">
      <dgm:prSet presAssocID="{7CB7477B-EF62-4D1B-8C08-981F61120905}" presName="Parent2" presStyleLbl="revTx" presStyleIdx="1" presStyleCnt="3" custScaleX="158938" custScaleY="163262" custLinFactNeighborX="-27913" custLinFactNeighborY="-12258">
        <dgm:presLayoutVars>
          <dgm:chMax val="1"/>
          <dgm:chPref val="1"/>
          <dgm:bulletEnabled val="1"/>
        </dgm:presLayoutVars>
      </dgm:prSet>
      <dgm:spPr/>
    </dgm:pt>
    <dgm:pt modelId="{DA7C1DF9-CFE7-40E7-A1CF-9FF9B1CF93FC}" type="pres">
      <dgm:prSet presAssocID="{0F17DC58-30B8-4A91-B353-43056DD3AF74}" presName="Accent3" presStyleCnt="0"/>
      <dgm:spPr/>
    </dgm:pt>
    <dgm:pt modelId="{F93D4075-6D86-4655-95C8-4C7B3CCDF4CA}" type="pres">
      <dgm:prSet presAssocID="{0F17DC58-30B8-4A91-B353-43056DD3AF74}" presName="Accent" presStyleLbl="node1" presStyleIdx="2" presStyleCnt="3" custScaleX="204773"/>
      <dgm:spPr/>
    </dgm:pt>
    <dgm:pt modelId="{D3D8C81B-93DD-4C4E-87F2-FE3EC79D8F0C}" type="pres">
      <dgm:prSet presAssocID="{0F17DC58-30B8-4A91-B353-43056DD3AF74}" presName="Parent3" presStyleLbl="revTx" presStyleIdx="2" presStyleCnt="3" custScaleX="211314" custScaleY="152715" custLinFactNeighborX="16339" custLinFactNeighborY="13740">
        <dgm:presLayoutVars>
          <dgm:chMax val="1"/>
          <dgm:chPref val="1"/>
          <dgm:bulletEnabled val="1"/>
        </dgm:presLayoutVars>
      </dgm:prSet>
      <dgm:spPr/>
    </dgm:pt>
  </dgm:ptLst>
  <dgm:cxnLst>
    <dgm:cxn modelId="{42F5A454-8D97-4FA9-B5F4-DDCCA7028481}" type="presOf" srcId="{0F17DC58-30B8-4A91-B353-43056DD3AF74}" destId="{D3D8C81B-93DD-4C4E-87F2-FE3EC79D8F0C}" srcOrd="0" destOrd="0" presId="urn:microsoft.com/office/officeart/2009/layout/CircleArrowProcess"/>
    <dgm:cxn modelId="{00F15884-12B4-4DAF-93B9-0596E9386885}" type="presOf" srcId="{EBC4F732-B1AA-4AF1-BF71-8233A803CE91}" destId="{193718F6-F847-45A7-A6AA-E0EB45CF357B}" srcOrd="0" destOrd="0" presId="urn:microsoft.com/office/officeart/2009/layout/CircleArrowProcess"/>
    <dgm:cxn modelId="{D4D438AB-D26D-4351-AF82-46FBC742BC7A}" srcId="{214A7489-C7CC-4831-BCCA-3C7703BF40A6}" destId="{7CB7477B-EF62-4D1B-8C08-981F61120905}" srcOrd="1" destOrd="0" parTransId="{D5F0AF7E-AC48-4076-861B-EAD01BEF5385}" sibTransId="{E489DD7F-A667-4185-ABF7-2E186DA4E6B4}"/>
    <dgm:cxn modelId="{3001A9C2-7A1A-4D7D-A42D-60AC81D0C264}" type="presOf" srcId="{214A7489-C7CC-4831-BCCA-3C7703BF40A6}" destId="{7D0212A7-C4A1-4EB4-9853-C63017CB66BF}" srcOrd="0" destOrd="0" presId="urn:microsoft.com/office/officeart/2009/layout/CircleArrowProcess"/>
    <dgm:cxn modelId="{4168F4C7-3A8A-459F-99D7-B71B73612A23}" srcId="{214A7489-C7CC-4831-BCCA-3C7703BF40A6}" destId="{0F17DC58-30B8-4A91-B353-43056DD3AF74}" srcOrd="2" destOrd="0" parTransId="{AC18BF36-4F97-407F-8BD3-501D55402BF6}" sibTransId="{50820D7E-14BC-43AE-978C-D7A3AC9A267F}"/>
    <dgm:cxn modelId="{148C2ACF-F07B-4264-B378-B7833D14A79A}" srcId="{214A7489-C7CC-4831-BCCA-3C7703BF40A6}" destId="{EBC4F732-B1AA-4AF1-BF71-8233A803CE91}" srcOrd="0" destOrd="0" parTransId="{DCE3279E-2297-49C7-BEF7-D5F282FCD045}" sibTransId="{7384FBDA-0B36-4FB8-BDD3-8063D26CFD16}"/>
    <dgm:cxn modelId="{DDA3D5DC-DA6E-44EB-AD23-92D0BD744327}" type="presOf" srcId="{7CB7477B-EF62-4D1B-8C08-981F61120905}" destId="{A0B7EB61-B7AA-46AB-B298-98C9F796C297}" srcOrd="0" destOrd="0" presId="urn:microsoft.com/office/officeart/2009/layout/CircleArrowProcess"/>
    <dgm:cxn modelId="{9F71D167-593D-48CA-B38F-71E3AB5222A8}" type="presParOf" srcId="{7D0212A7-C4A1-4EB4-9853-C63017CB66BF}" destId="{CE64003A-6AD7-4C1F-9DE7-082DE9551DCD}" srcOrd="0" destOrd="0" presId="urn:microsoft.com/office/officeart/2009/layout/CircleArrowProcess"/>
    <dgm:cxn modelId="{7EC60D4D-251A-486F-98C2-A89FBD3F318B}" type="presParOf" srcId="{CE64003A-6AD7-4C1F-9DE7-082DE9551DCD}" destId="{A3FC087B-89C8-4207-BD32-54F5A7DE4B83}" srcOrd="0" destOrd="0" presId="urn:microsoft.com/office/officeart/2009/layout/CircleArrowProcess"/>
    <dgm:cxn modelId="{4F31BDD1-B970-4FCB-9C33-04C318A0DB4E}" type="presParOf" srcId="{7D0212A7-C4A1-4EB4-9853-C63017CB66BF}" destId="{193718F6-F847-45A7-A6AA-E0EB45CF357B}" srcOrd="1" destOrd="0" presId="urn:microsoft.com/office/officeart/2009/layout/CircleArrowProcess"/>
    <dgm:cxn modelId="{FD82ED9A-518A-4CB1-9233-803EF02B96B1}" type="presParOf" srcId="{7D0212A7-C4A1-4EB4-9853-C63017CB66BF}" destId="{CE67868E-9B56-4E64-8E1D-4D7781ABCD22}" srcOrd="2" destOrd="0" presId="urn:microsoft.com/office/officeart/2009/layout/CircleArrowProcess"/>
    <dgm:cxn modelId="{BA52CB97-FF53-494D-BD7A-1804324A772E}" type="presParOf" srcId="{CE67868E-9B56-4E64-8E1D-4D7781ABCD22}" destId="{BB1594F9-D2A1-4718-9659-C19DBFCE6453}" srcOrd="0" destOrd="0" presId="urn:microsoft.com/office/officeart/2009/layout/CircleArrowProcess"/>
    <dgm:cxn modelId="{90F1C836-9331-4BB3-99A4-85E9B3AF7C71}" type="presParOf" srcId="{7D0212A7-C4A1-4EB4-9853-C63017CB66BF}" destId="{A0B7EB61-B7AA-46AB-B298-98C9F796C297}" srcOrd="3" destOrd="0" presId="urn:microsoft.com/office/officeart/2009/layout/CircleArrowProcess"/>
    <dgm:cxn modelId="{C12F2876-817E-4D5E-BC34-D32EEB016693}" type="presParOf" srcId="{7D0212A7-C4A1-4EB4-9853-C63017CB66BF}" destId="{DA7C1DF9-CFE7-40E7-A1CF-9FF9B1CF93FC}" srcOrd="4" destOrd="0" presId="urn:microsoft.com/office/officeart/2009/layout/CircleArrowProcess"/>
    <dgm:cxn modelId="{C7F0A07B-F6C5-4628-BFC3-102C28145250}" type="presParOf" srcId="{DA7C1DF9-CFE7-40E7-A1CF-9FF9B1CF93FC}" destId="{F93D4075-6D86-4655-95C8-4C7B3CCDF4CA}" srcOrd="0" destOrd="0" presId="urn:microsoft.com/office/officeart/2009/layout/CircleArrowProcess"/>
    <dgm:cxn modelId="{DEF95E46-3C9F-4724-BA1C-4C97FDD8E01A}" type="presParOf" srcId="{7D0212A7-C4A1-4EB4-9853-C63017CB66BF}" destId="{D3D8C81B-93DD-4C4E-87F2-FE3EC79D8F0C}" srcOrd="5" destOrd="0" presId="urn:microsoft.com/office/officeart/2009/layout/CircleArrowProcess"/>
  </dgm:cxnLst>
  <dgm:bg>
    <a:solidFill>
      <a:schemeClr val="accen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582F53-8C29-4D36-98CD-C8C0EE32F49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39B224-D435-4637-A539-FB6822D8DEE7}">
      <dgm:prSet/>
      <dgm:spPr/>
      <dgm:t>
        <a:bodyPr/>
        <a:lstStyle/>
        <a:p>
          <a:r>
            <a:rPr lang="en-US"/>
            <a:t>Journal articles – 4 papers have been prepared are currently being peer-reviewed </a:t>
          </a:r>
        </a:p>
      </dgm:t>
    </dgm:pt>
    <dgm:pt modelId="{609370D8-9FA5-4FCE-A88E-959487FE6967}" type="parTrans" cxnId="{0808F4A9-A08C-4C7B-BD12-7927FB0699E6}">
      <dgm:prSet/>
      <dgm:spPr/>
      <dgm:t>
        <a:bodyPr/>
        <a:lstStyle/>
        <a:p>
          <a:endParaRPr lang="en-US"/>
        </a:p>
      </dgm:t>
    </dgm:pt>
    <dgm:pt modelId="{341B71D6-2653-4DAD-8750-01E000A4258E}" type="sibTrans" cxnId="{0808F4A9-A08C-4C7B-BD12-7927FB0699E6}">
      <dgm:prSet/>
      <dgm:spPr/>
      <dgm:t>
        <a:bodyPr/>
        <a:lstStyle/>
        <a:p>
          <a:endParaRPr lang="en-US"/>
        </a:p>
      </dgm:t>
    </dgm:pt>
    <dgm:pt modelId="{4DB35849-AB8C-4463-AE4E-7A2C734CAB4A}">
      <dgm:prSet/>
      <dgm:spPr/>
      <dgm:t>
        <a:bodyPr/>
        <a:lstStyle/>
        <a:p>
          <a:r>
            <a:rPr lang="en-US" dirty="0"/>
            <a:t>Pacific student Interns - Education booklet on Foodways in the Pacific – prepared for general public access on creative commons</a:t>
          </a:r>
        </a:p>
      </dgm:t>
    </dgm:pt>
    <dgm:pt modelId="{28F6CEC0-9220-46DA-9B4C-7293D3A61D26}" type="parTrans" cxnId="{CCCB6351-2695-4A8D-A0F6-316B38034DD9}">
      <dgm:prSet/>
      <dgm:spPr/>
      <dgm:t>
        <a:bodyPr/>
        <a:lstStyle/>
        <a:p>
          <a:endParaRPr lang="en-US"/>
        </a:p>
      </dgm:t>
    </dgm:pt>
    <dgm:pt modelId="{A27C6E2C-1832-44F3-B36C-048E49C7B530}" type="sibTrans" cxnId="{CCCB6351-2695-4A8D-A0F6-316B38034DD9}">
      <dgm:prSet/>
      <dgm:spPr/>
      <dgm:t>
        <a:bodyPr/>
        <a:lstStyle/>
        <a:p>
          <a:endParaRPr lang="en-US"/>
        </a:p>
      </dgm:t>
    </dgm:pt>
    <dgm:pt modelId="{5D85E37A-466D-48C5-A736-7F618217DF54}">
      <dgm:prSet/>
      <dgm:spPr/>
      <dgm:t>
        <a:bodyPr/>
        <a:lstStyle/>
        <a:p>
          <a:r>
            <a:rPr lang="en-US" dirty="0"/>
            <a:t>Dissemination Workshop – stakeholders, families and communities – planned for May 2024</a:t>
          </a:r>
        </a:p>
      </dgm:t>
    </dgm:pt>
    <dgm:pt modelId="{85A4D18A-7702-4E24-9814-CF23FE54130B}" type="parTrans" cxnId="{8BD3B500-26AE-4868-89D8-EA915EB63BBC}">
      <dgm:prSet/>
      <dgm:spPr/>
      <dgm:t>
        <a:bodyPr/>
        <a:lstStyle/>
        <a:p>
          <a:endParaRPr lang="en-US"/>
        </a:p>
      </dgm:t>
    </dgm:pt>
    <dgm:pt modelId="{8C8AB83B-BC1F-44EC-9563-78469FB5B4B2}" type="sibTrans" cxnId="{8BD3B500-26AE-4868-89D8-EA915EB63BBC}">
      <dgm:prSet/>
      <dgm:spPr/>
      <dgm:t>
        <a:bodyPr/>
        <a:lstStyle/>
        <a:p>
          <a:endParaRPr lang="en-US"/>
        </a:p>
      </dgm:t>
    </dgm:pt>
    <dgm:pt modelId="{FDD7F307-3519-40DC-8E86-3AFB280568CD}">
      <dgm:prSet/>
      <dgm:spPr/>
      <dgm:t>
        <a:bodyPr/>
        <a:lstStyle/>
        <a:p>
          <a:r>
            <a:rPr lang="en-US"/>
            <a:t>Conference presentations in the US later this year</a:t>
          </a:r>
        </a:p>
      </dgm:t>
    </dgm:pt>
    <dgm:pt modelId="{1C115B80-A163-4499-8F75-4E259151E9B7}" type="parTrans" cxnId="{F243094D-E888-464F-B581-878668AF27A7}">
      <dgm:prSet/>
      <dgm:spPr/>
      <dgm:t>
        <a:bodyPr/>
        <a:lstStyle/>
        <a:p>
          <a:endParaRPr lang="en-US"/>
        </a:p>
      </dgm:t>
    </dgm:pt>
    <dgm:pt modelId="{D5A320AA-6677-4600-A43E-4EACC17A40C6}" type="sibTrans" cxnId="{F243094D-E888-464F-B581-878668AF27A7}">
      <dgm:prSet/>
      <dgm:spPr/>
      <dgm:t>
        <a:bodyPr/>
        <a:lstStyle/>
        <a:p>
          <a:endParaRPr lang="en-US"/>
        </a:p>
      </dgm:t>
    </dgm:pt>
    <dgm:pt modelId="{80EDD804-8CB8-4902-BE29-9C61BAE3E6DD}">
      <dgm:prSet/>
      <dgm:spPr/>
      <dgm:t>
        <a:bodyPr/>
        <a:lstStyle/>
        <a:p>
          <a:r>
            <a:rPr lang="en-NZ"/>
            <a:t>Health Research Council grants – to scale up the PFM in an Implementation Research Science Project</a:t>
          </a:r>
          <a:endParaRPr lang="en-US"/>
        </a:p>
      </dgm:t>
    </dgm:pt>
    <dgm:pt modelId="{D2EEDC07-9141-4DAF-924A-1C176447AC30}" type="parTrans" cxnId="{B32C74DC-01FA-4277-9431-F5A9B553DDA9}">
      <dgm:prSet/>
      <dgm:spPr/>
      <dgm:t>
        <a:bodyPr/>
        <a:lstStyle/>
        <a:p>
          <a:endParaRPr lang="en-US"/>
        </a:p>
      </dgm:t>
    </dgm:pt>
    <dgm:pt modelId="{E59C1715-D784-40EB-B8D5-7DFE508723AB}" type="sibTrans" cxnId="{B32C74DC-01FA-4277-9431-F5A9B553DDA9}">
      <dgm:prSet/>
      <dgm:spPr/>
      <dgm:t>
        <a:bodyPr/>
        <a:lstStyle/>
        <a:p>
          <a:endParaRPr lang="en-US"/>
        </a:p>
      </dgm:t>
    </dgm:pt>
    <dgm:pt modelId="{03E230DC-0F8F-437C-A3FB-3464F0201EB6}">
      <dgm:prSet/>
      <dgm:spPr/>
      <dgm:t>
        <a:bodyPr/>
        <a:lstStyle/>
        <a:p>
          <a:r>
            <a:rPr lang="en-NZ" dirty="0"/>
            <a:t>Discussion with NGO and other groups who may be interested in using parts of the Fanau Manuia Programme as part of their existing services</a:t>
          </a:r>
          <a:endParaRPr lang="en-US" dirty="0"/>
        </a:p>
      </dgm:t>
    </dgm:pt>
    <dgm:pt modelId="{1EB568FF-766C-4300-B4BF-3BCB977D7CC9}" type="parTrans" cxnId="{EE2DE561-8452-48B3-96E0-40408CB6F75E}">
      <dgm:prSet/>
      <dgm:spPr/>
      <dgm:t>
        <a:bodyPr/>
        <a:lstStyle/>
        <a:p>
          <a:endParaRPr lang="en-US"/>
        </a:p>
      </dgm:t>
    </dgm:pt>
    <dgm:pt modelId="{06241A77-FFCD-4C88-B8EA-4EFE8057D53D}" type="sibTrans" cxnId="{EE2DE561-8452-48B3-96E0-40408CB6F75E}">
      <dgm:prSet/>
      <dgm:spPr/>
      <dgm:t>
        <a:bodyPr/>
        <a:lstStyle/>
        <a:p>
          <a:endParaRPr lang="en-US"/>
        </a:p>
      </dgm:t>
    </dgm:pt>
    <dgm:pt modelId="{5C886F1B-6B3E-41AD-A50D-D8BA1AB447EC}" type="pres">
      <dgm:prSet presAssocID="{6B582F53-8C29-4D36-98CD-C8C0EE32F499}" presName="vert0" presStyleCnt="0">
        <dgm:presLayoutVars>
          <dgm:dir/>
          <dgm:animOne val="branch"/>
          <dgm:animLvl val="lvl"/>
        </dgm:presLayoutVars>
      </dgm:prSet>
      <dgm:spPr/>
    </dgm:pt>
    <dgm:pt modelId="{E12A7262-F43E-4304-8B62-49169B3F78FB}" type="pres">
      <dgm:prSet presAssocID="{B139B224-D435-4637-A539-FB6822D8DEE7}" presName="thickLine" presStyleLbl="alignNode1" presStyleIdx="0" presStyleCnt="6"/>
      <dgm:spPr/>
    </dgm:pt>
    <dgm:pt modelId="{1583E875-4EB8-4710-B1EC-AE5CFB05E910}" type="pres">
      <dgm:prSet presAssocID="{B139B224-D435-4637-A539-FB6822D8DEE7}" presName="horz1" presStyleCnt="0"/>
      <dgm:spPr/>
    </dgm:pt>
    <dgm:pt modelId="{36C1DA1A-A44F-4185-AFF0-3DA93DE68F2A}" type="pres">
      <dgm:prSet presAssocID="{B139B224-D435-4637-A539-FB6822D8DEE7}" presName="tx1" presStyleLbl="revTx" presStyleIdx="0" presStyleCnt="6"/>
      <dgm:spPr/>
    </dgm:pt>
    <dgm:pt modelId="{45709714-70A8-4290-91F7-D06E256A4356}" type="pres">
      <dgm:prSet presAssocID="{B139B224-D435-4637-A539-FB6822D8DEE7}" presName="vert1" presStyleCnt="0"/>
      <dgm:spPr/>
    </dgm:pt>
    <dgm:pt modelId="{0A534C58-36AE-4031-972D-AF7032D1B0E9}" type="pres">
      <dgm:prSet presAssocID="{4DB35849-AB8C-4463-AE4E-7A2C734CAB4A}" presName="thickLine" presStyleLbl="alignNode1" presStyleIdx="1" presStyleCnt="6"/>
      <dgm:spPr/>
    </dgm:pt>
    <dgm:pt modelId="{60FC0A47-8AA2-478E-8C6C-26FF5058EAB0}" type="pres">
      <dgm:prSet presAssocID="{4DB35849-AB8C-4463-AE4E-7A2C734CAB4A}" presName="horz1" presStyleCnt="0"/>
      <dgm:spPr/>
    </dgm:pt>
    <dgm:pt modelId="{524E733A-4FCF-4203-A1ED-E6119A623888}" type="pres">
      <dgm:prSet presAssocID="{4DB35849-AB8C-4463-AE4E-7A2C734CAB4A}" presName="tx1" presStyleLbl="revTx" presStyleIdx="1" presStyleCnt="6"/>
      <dgm:spPr/>
    </dgm:pt>
    <dgm:pt modelId="{AC83F10B-AD84-4D84-AA3E-95E794C2050E}" type="pres">
      <dgm:prSet presAssocID="{4DB35849-AB8C-4463-AE4E-7A2C734CAB4A}" presName="vert1" presStyleCnt="0"/>
      <dgm:spPr/>
    </dgm:pt>
    <dgm:pt modelId="{242CF93A-AC19-43F1-A60E-D5B442A29ABB}" type="pres">
      <dgm:prSet presAssocID="{5D85E37A-466D-48C5-A736-7F618217DF54}" presName="thickLine" presStyleLbl="alignNode1" presStyleIdx="2" presStyleCnt="6"/>
      <dgm:spPr/>
    </dgm:pt>
    <dgm:pt modelId="{6A615995-2CB0-48EE-83B1-20FA885FFAAF}" type="pres">
      <dgm:prSet presAssocID="{5D85E37A-466D-48C5-A736-7F618217DF54}" presName="horz1" presStyleCnt="0"/>
      <dgm:spPr/>
    </dgm:pt>
    <dgm:pt modelId="{082D3C63-6E5F-4E4A-BF35-C98BE37D2585}" type="pres">
      <dgm:prSet presAssocID="{5D85E37A-466D-48C5-A736-7F618217DF54}" presName="tx1" presStyleLbl="revTx" presStyleIdx="2" presStyleCnt="6"/>
      <dgm:spPr/>
    </dgm:pt>
    <dgm:pt modelId="{BD1A022C-3759-4C88-868C-6961C405EC79}" type="pres">
      <dgm:prSet presAssocID="{5D85E37A-466D-48C5-A736-7F618217DF54}" presName="vert1" presStyleCnt="0"/>
      <dgm:spPr/>
    </dgm:pt>
    <dgm:pt modelId="{2961C0CB-3EB7-4AA7-8A35-90B17D356B7C}" type="pres">
      <dgm:prSet presAssocID="{FDD7F307-3519-40DC-8E86-3AFB280568CD}" presName="thickLine" presStyleLbl="alignNode1" presStyleIdx="3" presStyleCnt="6"/>
      <dgm:spPr/>
    </dgm:pt>
    <dgm:pt modelId="{C6F91330-CD41-4476-8BED-AB5B5CC49AE2}" type="pres">
      <dgm:prSet presAssocID="{FDD7F307-3519-40DC-8E86-3AFB280568CD}" presName="horz1" presStyleCnt="0"/>
      <dgm:spPr/>
    </dgm:pt>
    <dgm:pt modelId="{ACCCD58D-26DA-4FEF-8619-1FE30393F8BE}" type="pres">
      <dgm:prSet presAssocID="{FDD7F307-3519-40DC-8E86-3AFB280568CD}" presName="tx1" presStyleLbl="revTx" presStyleIdx="3" presStyleCnt="6"/>
      <dgm:spPr/>
    </dgm:pt>
    <dgm:pt modelId="{CC950606-3175-452B-989D-AD77EE776700}" type="pres">
      <dgm:prSet presAssocID="{FDD7F307-3519-40DC-8E86-3AFB280568CD}" presName="vert1" presStyleCnt="0"/>
      <dgm:spPr/>
    </dgm:pt>
    <dgm:pt modelId="{54CEC6D1-B561-4805-A470-E7019D11DE64}" type="pres">
      <dgm:prSet presAssocID="{80EDD804-8CB8-4902-BE29-9C61BAE3E6DD}" presName="thickLine" presStyleLbl="alignNode1" presStyleIdx="4" presStyleCnt="6"/>
      <dgm:spPr/>
    </dgm:pt>
    <dgm:pt modelId="{821CE0FE-1012-452D-907F-2E7D1CE46E54}" type="pres">
      <dgm:prSet presAssocID="{80EDD804-8CB8-4902-BE29-9C61BAE3E6DD}" presName="horz1" presStyleCnt="0"/>
      <dgm:spPr/>
    </dgm:pt>
    <dgm:pt modelId="{DB649229-0EDE-441D-8EFD-31344F399B7A}" type="pres">
      <dgm:prSet presAssocID="{80EDD804-8CB8-4902-BE29-9C61BAE3E6DD}" presName="tx1" presStyleLbl="revTx" presStyleIdx="4" presStyleCnt="6"/>
      <dgm:spPr/>
    </dgm:pt>
    <dgm:pt modelId="{92D4F8A6-FE60-4230-AF23-FCC0AB0B3FAC}" type="pres">
      <dgm:prSet presAssocID="{80EDD804-8CB8-4902-BE29-9C61BAE3E6DD}" presName="vert1" presStyleCnt="0"/>
      <dgm:spPr/>
    </dgm:pt>
    <dgm:pt modelId="{ACFFEA7D-B3BB-4FE4-8BB3-D0AD86C7DC39}" type="pres">
      <dgm:prSet presAssocID="{03E230DC-0F8F-437C-A3FB-3464F0201EB6}" presName="thickLine" presStyleLbl="alignNode1" presStyleIdx="5" presStyleCnt="6"/>
      <dgm:spPr/>
    </dgm:pt>
    <dgm:pt modelId="{E78B893D-708B-4F79-87FC-FB49AAF98730}" type="pres">
      <dgm:prSet presAssocID="{03E230DC-0F8F-437C-A3FB-3464F0201EB6}" presName="horz1" presStyleCnt="0"/>
      <dgm:spPr/>
    </dgm:pt>
    <dgm:pt modelId="{DA755B3D-8C27-4419-A442-A2345FB3DE8C}" type="pres">
      <dgm:prSet presAssocID="{03E230DC-0F8F-437C-A3FB-3464F0201EB6}" presName="tx1" presStyleLbl="revTx" presStyleIdx="5" presStyleCnt="6"/>
      <dgm:spPr/>
    </dgm:pt>
    <dgm:pt modelId="{96CFBFD2-555F-45DB-8DFA-A7226354CAC8}" type="pres">
      <dgm:prSet presAssocID="{03E230DC-0F8F-437C-A3FB-3464F0201EB6}" presName="vert1" presStyleCnt="0"/>
      <dgm:spPr/>
    </dgm:pt>
  </dgm:ptLst>
  <dgm:cxnLst>
    <dgm:cxn modelId="{8BD3B500-26AE-4868-89D8-EA915EB63BBC}" srcId="{6B582F53-8C29-4D36-98CD-C8C0EE32F499}" destId="{5D85E37A-466D-48C5-A736-7F618217DF54}" srcOrd="2" destOrd="0" parTransId="{85A4D18A-7702-4E24-9814-CF23FE54130B}" sibTransId="{8C8AB83B-BC1F-44EC-9563-78469FB5B4B2}"/>
    <dgm:cxn modelId="{37977A3F-AD6F-4D57-A934-7027DD13A7F6}" type="presOf" srcId="{4DB35849-AB8C-4463-AE4E-7A2C734CAB4A}" destId="{524E733A-4FCF-4203-A1ED-E6119A623888}" srcOrd="0" destOrd="0" presId="urn:microsoft.com/office/officeart/2008/layout/LinedList"/>
    <dgm:cxn modelId="{EE2DE561-8452-48B3-96E0-40408CB6F75E}" srcId="{6B582F53-8C29-4D36-98CD-C8C0EE32F499}" destId="{03E230DC-0F8F-437C-A3FB-3464F0201EB6}" srcOrd="5" destOrd="0" parTransId="{1EB568FF-766C-4300-B4BF-3BCB977D7CC9}" sibTransId="{06241A77-FFCD-4C88-B8EA-4EFE8057D53D}"/>
    <dgm:cxn modelId="{ED51B964-CED5-4C8B-A0D7-3F75980B4639}" type="presOf" srcId="{FDD7F307-3519-40DC-8E86-3AFB280568CD}" destId="{ACCCD58D-26DA-4FEF-8619-1FE30393F8BE}" srcOrd="0" destOrd="0" presId="urn:microsoft.com/office/officeart/2008/layout/LinedList"/>
    <dgm:cxn modelId="{F243094D-E888-464F-B581-878668AF27A7}" srcId="{6B582F53-8C29-4D36-98CD-C8C0EE32F499}" destId="{FDD7F307-3519-40DC-8E86-3AFB280568CD}" srcOrd="3" destOrd="0" parTransId="{1C115B80-A163-4499-8F75-4E259151E9B7}" sibTransId="{D5A320AA-6677-4600-A43E-4EACC17A40C6}"/>
    <dgm:cxn modelId="{CCCB6351-2695-4A8D-A0F6-316B38034DD9}" srcId="{6B582F53-8C29-4D36-98CD-C8C0EE32F499}" destId="{4DB35849-AB8C-4463-AE4E-7A2C734CAB4A}" srcOrd="1" destOrd="0" parTransId="{28F6CEC0-9220-46DA-9B4C-7293D3A61D26}" sibTransId="{A27C6E2C-1832-44F3-B36C-048E49C7B530}"/>
    <dgm:cxn modelId="{36D5448E-31DE-4E3A-A3FA-5E336F1171BA}" type="presOf" srcId="{5D85E37A-466D-48C5-A736-7F618217DF54}" destId="{082D3C63-6E5F-4E4A-BF35-C98BE37D2585}" srcOrd="0" destOrd="0" presId="urn:microsoft.com/office/officeart/2008/layout/LinedList"/>
    <dgm:cxn modelId="{1DE85F95-A505-400D-909E-832003A00379}" type="presOf" srcId="{03E230DC-0F8F-437C-A3FB-3464F0201EB6}" destId="{DA755B3D-8C27-4419-A442-A2345FB3DE8C}" srcOrd="0" destOrd="0" presId="urn:microsoft.com/office/officeart/2008/layout/LinedList"/>
    <dgm:cxn modelId="{0808F4A9-A08C-4C7B-BD12-7927FB0699E6}" srcId="{6B582F53-8C29-4D36-98CD-C8C0EE32F499}" destId="{B139B224-D435-4637-A539-FB6822D8DEE7}" srcOrd="0" destOrd="0" parTransId="{609370D8-9FA5-4FCE-A88E-959487FE6967}" sibTransId="{341B71D6-2653-4DAD-8750-01E000A4258E}"/>
    <dgm:cxn modelId="{DF9F2CCC-C54D-4FC2-B979-EEBBE278FB25}" type="presOf" srcId="{6B582F53-8C29-4D36-98CD-C8C0EE32F499}" destId="{5C886F1B-6B3E-41AD-A50D-D8BA1AB447EC}" srcOrd="0" destOrd="0" presId="urn:microsoft.com/office/officeart/2008/layout/LinedList"/>
    <dgm:cxn modelId="{B32C74DC-01FA-4277-9431-F5A9B553DDA9}" srcId="{6B582F53-8C29-4D36-98CD-C8C0EE32F499}" destId="{80EDD804-8CB8-4902-BE29-9C61BAE3E6DD}" srcOrd="4" destOrd="0" parTransId="{D2EEDC07-9141-4DAF-924A-1C176447AC30}" sibTransId="{E59C1715-D784-40EB-B8D5-7DFE508723AB}"/>
    <dgm:cxn modelId="{48F44BE8-40F5-4616-B998-B8486673E7F2}" type="presOf" srcId="{80EDD804-8CB8-4902-BE29-9C61BAE3E6DD}" destId="{DB649229-0EDE-441D-8EFD-31344F399B7A}" srcOrd="0" destOrd="0" presId="urn:microsoft.com/office/officeart/2008/layout/LinedList"/>
    <dgm:cxn modelId="{9FEC15F3-64CE-4783-9845-FD2FD17B6E9C}" type="presOf" srcId="{B139B224-D435-4637-A539-FB6822D8DEE7}" destId="{36C1DA1A-A44F-4185-AFF0-3DA93DE68F2A}" srcOrd="0" destOrd="0" presId="urn:microsoft.com/office/officeart/2008/layout/LinedList"/>
    <dgm:cxn modelId="{4F02F9F2-9D01-4CDD-ABEB-2CDF768CE7B3}" type="presParOf" srcId="{5C886F1B-6B3E-41AD-A50D-D8BA1AB447EC}" destId="{E12A7262-F43E-4304-8B62-49169B3F78FB}" srcOrd="0" destOrd="0" presId="urn:microsoft.com/office/officeart/2008/layout/LinedList"/>
    <dgm:cxn modelId="{FBFAD4C8-BF9C-4BBE-9154-CCFC33B684A1}" type="presParOf" srcId="{5C886F1B-6B3E-41AD-A50D-D8BA1AB447EC}" destId="{1583E875-4EB8-4710-B1EC-AE5CFB05E910}" srcOrd="1" destOrd="0" presId="urn:microsoft.com/office/officeart/2008/layout/LinedList"/>
    <dgm:cxn modelId="{867E59FD-8976-4B9E-B119-2574B7AD47B4}" type="presParOf" srcId="{1583E875-4EB8-4710-B1EC-AE5CFB05E910}" destId="{36C1DA1A-A44F-4185-AFF0-3DA93DE68F2A}" srcOrd="0" destOrd="0" presId="urn:microsoft.com/office/officeart/2008/layout/LinedList"/>
    <dgm:cxn modelId="{C90B7456-0A0E-4E75-B1DE-5B6EEC3D89F6}" type="presParOf" srcId="{1583E875-4EB8-4710-B1EC-AE5CFB05E910}" destId="{45709714-70A8-4290-91F7-D06E256A4356}" srcOrd="1" destOrd="0" presId="urn:microsoft.com/office/officeart/2008/layout/LinedList"/>
    <dgm:cxn modelId="{A9AFD5AB-EBB0-4A25-8262-8F89B626AA2A}" type="presParOf" srcId="{5C886F1B-6B3E-41AD-A50D-D8BA1AB447EC}" destId="{0A534C58-36AE-4031-972D-AF7032D1B0E9}" srcOrd="2" destOrd="0" presId="urn:microsoft.com/office/officeart/2008/layout/LinedList"/>
    <dgm:cxn modelId="{A89408BA-1F69-4A71-B85D-4A26000B052D}" type="presParOf" srcId="{5C886F1B-6B3E-41AD-A50D-D8BA1AB447EC}" destId="{60FC0A47-8AA2-478E-8C6C-26FF5058EAB0}" srcOrd="3" destOrd="0" presId="urn:microsoft.com/office/officeart/2008/layout/LinedList"/>
    <dgm:cxn modelId="{552178DA-855A-49C6-96B1-AA9B696B72C4}" type="presParOf" srcId="{60FC0A47-8AA2-478E-8C6C-26FF5058EAB0}" destId="{524E733A-4FCF-4203-A1ED-E6119A623888}" srcOrd="0" destOrd="0" presId="urn:microsoft.com/office/officeart/2008/layout/LinedList"/>
    <dgm:cxn modelId="{B7E9FA32-06FD-4155-93BD-66F8104B6383}" type="presParOf" srcId="{60FC0A47-8AA2-478E-8C6C-26FF5058EAB0}" destId="{AC83F10B-AD84-4D84-AA3E-95E794C2050E}" srcOrd="1" destOrd="0" presId="urn:microsoft.com/office/officeart/2008/layout/LinedList"/>
    <dgm:cxn modelId="{4DC42AA2-9D5B-47D6-B610-2675E02C0B21}" type="presParOf" srcId="{5C886F1B-6B3E-41AD-A50D-D8BA1AB447EC}" destId="{242CF93A-AC19-43F1-A60E-D5B442A29ABB}" srcOrd="4" destOrd="0" presId="urn:microsoft.com/office/officeart/2008/layout/LinedList"/>
    <dgm:cxn modelId="{A5557D7C-A1FC-413B-8884-8AE717076A00}" type="presParOf" srcId="{5C886F1B-6B3E-41AD-A50D-D8BA1AB447EC}" destId="{6A615995-2CB0-48EE-83B1-20FA885FFAAF}" srcOrd="5" destOrd="0" presId="urn:microsoft.com/office/officeart/2008/layout/LinedList"/>
    <dgm:cxn modelId="{5716D1D4-A2CB-4DC1-84B2-6C8049238F3D}" type="presParOf" srcId="{6A615995-2CB0-48EE-83B1-20FA885FFAAF}" destId="{082D3C63-6E5F-4E4A-BF35-C98BE37D2585}" srcOrd="0" destOrd="0" presId="urn:microsoft.com/office/officeart/2008/layout/LinedList"/>
    <dgm:cxn modelId="{8B360AE2-5A39-425D-A18B-16B3093764E1}" type="presParOf" srcId="{6A615995-2CB0-48EE-83B1-20FA885FFAAF}" destId="{BD1A022C-3759-4C88-868C-6961C405EC79}" srcOrd="1" destOrd="0" presId="urn:microsoft.com/office/officeart/2008/layout/LinedList"/>
    <dgm:cxn modelId="{32C79977-1C23-42AD-B0C0-25D0F8C286C3}" type="presParOf" srcId="{5C886F1B-6B3E-41AD-A50D-D8BA1AB447EC}" destId="{2961C0CB-3EB7-4AA7-8A35-90B17D356B7C}" srcOrd="6" destOrd="0" presId="urn:microsoft.com/office/officeart/2008/layout/LinedList"/>
    <dgm:cxn modelId="{F4667188-9CA2-4975-AC6A-BE618FF9CB38}" type="presParOf" srcId="{5C886F1B-6B3E-41AD-A50D-D8BA1AB447EC}" destId="{C6F91330-CD41-4476-8BED-AB5B5CC49AE2}" srcOrd="7" destOrd="0" presId="urn:microsoft.com/office/officeart/2008/layout/LinedList"/>
    <dgm:cxn modelId="{45AF6694-E42C-4912-8A23-0E6F72CBFDD5}" type="presParOf" srcId="{C6F91330-CD41-4476-8BED-AB5B5CC49AE2}" destId="{ACCCD58D-26DA-4FEF-8619-1FE30393F8BE}" srcOrd="0" destOrd="0" presId="urn:microsoft.com/office/officeart/2008/layout/LinedList"/>
    <dgm:cxn modelId="{22A74A1B-8877-40A5-B733-622EF8705E18}" type="presParOf" srcId="{C6F91330-CD41-4476-8BED-AB5B5CC49AE2}" destId="{CC950606-3175-452B-989D-AD77EE776700}" srcOrd="1" destOrd="0" presId="urn:microsoft.com/office/officeart/2008/layout/LinedList"/>
    <dgm:cxn modelId="{A5019639-F44D-4DC4-8AEB-29ECFBEE35FB}" type="presParOf" srcId="{5C886F1B-6B3E-41AD-A50D-D8BA1AB447EC}" destId="{54CEC6D1-B561-4805-A470-E7019D11DE64}" srcOrd="8" destOrd="0" presId="urn:microsoft.com/office/officeart/2008/layout/LinedList"/>
    <dgm:cxn modelId="{0A7B6AA1-EE1B-44CF-8290-770CD8F2CE1C}" type="presParOf" srcId="{5C886F1B-6B3E-41AD-A50D-D8BA1AB447EC}" destId="{821CE0FE-1012-452D-907F-2E7D1CE46E54}" srcOrd="9" destOrd="0" presId="urn:microsoft.com/office/officeart/2008/layout/LinedList"/>
    <dgm:cxn modelId="{56EA1519-1F9A-4FDE-8217-654C765DF2D5}" type="presParOf" srcId="{821CE0FE-1012-452D-907F-2E7D1CE46E54}" destId="{DB649229-0EDE-441D-8EFD-31344F399B7A}" srcOrd="0" destOrd="0" presId="urn:microsoft.com/office/officeart/2008/layout/LinedList"/>
    <dgm:cxn modelId="{7FA99553-85D8-4AB7-8803-FE46421D6ABC}" type="presParOf" srcId="{821CE0FE-1012-452D-907F-2E7D1CE46E54}" destId="{92D4F8A6-FE60-4230-AF23-FCC0AB0B3FAC}" srcOrd="1" destOrd="0" presId="urn:microsoft.com/office/officeart/2008/layout/LinedList"/>
    <dgm:cxn modelId="{5AC941A4-4653-4F0D-A166-BC97DED681F1}" type="presParOf" srcId="{5C886F1B-6B3E-41AD-A50D-D8BA1AB447EC}" destId="{ACFFEA7D-B3BB-4FE4-8BB3-D0AD86C7DC39}" srcOrd="10" destOrd="0" presId="urn:microsoft.com/office/officeart/2008/layout/LinedList"/>
    <dgm:cxn modelId="{3FBA81E9-DAA0-4C32-8905-787ED0760AE8}" type="presParOf" srcId="{5C886F1B-6B3E-41AD-A50D-D8BA1AB447EC}" destId="{E78B893D-708B-4F79-87FC-FB49AAF98730}" srcOrd="11" destOrd="0" presId="urn:microsoft.com/office/officeart/2008/layout/LinedList"/>
    <dgm:cxn modelId="{31998D7F-8789-4DF9-B986-D614B5EB2791}" type="presParOf" srcId="{E78B893D-708B-4F79-87FC-FB49AAF98730}" destId="{DA755B3D-8C27-4419-A442-A2345FB3DE8C}" srcOrd="0" destOrd="0" presId="urn:microsoft.com/office/officeart/2008/layout/LinedList"/>
    <dgm:cxn modelId="{4D0B0A68-9AE0-4139-B67F-F36655A810CE}" type="presParOf" srcId="{E78B893D-708B-4F79-87FC-FB49AAF98730}" destId="{96CFBFD2-555F-45DB-8DFA-A7226354CA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BD62A-15F7-4A16-8405-54BED20EE1B8}">
      <dsp:nvSpPr>
        <dsp:cNvPr id="0" name=""/>
        <dsp:cNvSpPr/>
      </dsp:nvSpPr>
      <dsp:spPr>
        <a:xfrm>
          <a:off x="736553" y="46174"/>
          <a:ext cx="3635003" cy="6547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Families identified topics important for their family’s health &amp; wellbeing</a:t>
          </a:r>
          <a:endParaRPr lang="en-NZ" sz="1900" kern="1200" dirty="0"/>
        </a:p>
      </dsp:txBody>
      <dsp:txXfrm>
        <a:off x="755730" y="65351"/>
        <a:ext cx="3596649" cy="616394"/>
      </dsp:txXfrm>
    </dsp:sp>
    <dsp:sp modelId="{8EA5F83E-2A0F-4F3B-83C2-0690870126AC}">
      <dsp:nvSpPr>
        <dsp:cNvPr id="0" name=""/>
        <dsp:cNvSpPr/>
      </dsp:nvSpPr>
      <dsp:spPr>
        <a:xfrm>
          <a:off x="700930" y="773462"/>
          <a:ext cx="654748" cy="6547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E5C87-FDBB-4A32-B4DC-ADC772EABEBC}">
      <dsp:nvSpPr>
        <dsp:cNvPr id="0" name=""/>
        <dsp:cNvSpPr/>
      </dsp:nvSpPr>
      <dsp:spPr>
        <a:xfrm>
          <a:off x="1394964" y="773462"/>
          <a:ext cx="2940969" cy="65474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Budgeting for a healthy lifestyle</a:t>
          </a:r>
          <a:endParaRPr lang="en-NZ" sz="1600" kern="1200" dirty="0"/>
        </a:p>
      </dsp:txBody>
      <dsp:txXfrm>
        <a:off x="1426932" y="805430"/>
        <a:ext cx="2877033" cy="590812"/>
      </dsp:txXfrm>
    </dsp:sp>
    <dsp:sp modelId="{150BD955-723C-4C21-9F00-5CD7CD1D1F14}">
      <dsp:nvSpPr>
        <dsp:cNvPr id="0" name=""/>
        <dsp:cNvSpPr/>
      </dsp:nvSpPr>
      <dsp:spPr>
        <a:xfrm>
          <a:off x="700930" y="1506780"/>
          <a:ext cx="654748" cy="6547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FA2E2-3E12-4755-A3E5-F25DAE8310CB}">
      <dsp:nvSpPr>
        <dsp:cNvPr id="0" name=""/>
        <dsp:cNvSpPr/>
      </dsp:nvSpPr>
      <dsp:spPr>
        <a:xfrm>
          <a:off x="1394964" y="1506780"/>
          <a:ext cx="2940969" cy="654748"/>
        </a:xfrm>
        <a:prstGeom prst="roundRect">
          <a:avLst>
            <a:gd name="adj" fmla="val 16670"/>
          </a:avLst>
        </a:prstGeom>
        <a:solidFill>
          <a:schemeClr val="accent3">
            <a:hueOff val="724420"/>
            <a:satOff val="5989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Sleep Health	</a:t>
          </a:r>
        </a:p>
      </dsp:txBody>
      <dsp:txXfrm>
        <a:off x="1426932" y="1538748"/>
        <a:ext cx="2877033" cy="590812"/>
      </dsp:txXfrm>
    </dsp:sp>
    <dsp:sp modelId="{79357C29-15B4-438A-A989-755C449E1234}">
      <dsp:nvSpPr>
        <dsp:cNvPr id="0" name=""/>
        <dsp:cNvSpPr/>
      </dsp:nvSpPr>
      <dsp:spPr>
        <a:xfrm>
          <a:off x="700930" y="2240098"/>
          <a:ext cx="654748" cy="6547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C0465-459C-4664-BDC9-BD30929CD4AE}">
      <dsp:nvSpPr>
        <dsp:cNvPr id="0" name=""/>
        <dsp:cNvSpPr/>
      </dsp:nvSpPr>
      <dsp:spPr>
        <a:xfrm>
          <a:off x="1394964" y="2240098"/>
          <a:ext cx="2940969" cy="654748"/>
        </a:xfrm>
        <a:prstGeom prst="roundRect">
          <a:avLst>
            <a:gd name="adj" fmla="val 16670"/>
          </a:avLst>
        </a:prstGeom>
        <a:solidFill>
          <a:schemeClr val="accent3">
            <a:hueOff val="1448840"/>
            <a:satOff val="11977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Food Sustainability	</a:t>
          </a:r>
        </a:p>
      </dsp:txBody>
      <dsp:txXfrm>
        <a:off x="1426932" y="2272066"/>
        <a:ext cx="2877033" cy="590812"/>
      </dsp:txXfrm>
    </dsp:sp>
    <dsp:sp modelId="{05E77E3D-2765-4BD0-8055-B61FCC03FBF3}">
      <dsp:nvSpPr>
        <dsp:cNvPr id="0" name=""/>
        <dsp:cNvSpPr/>
      </dsp:nvSpPr>
      <dsp:spPr>
        <a:xfrm>
          <a:off x="700930" y="2973417"/>
          <a:ext cx="654748" cy="6547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9D026-ED20-4D67-8895-4F0F8538AF49}">
      <dsp:nvSpPr>
        <dsp:cNvPr id="0" name=""/>
        <dsp:cNvSpPr/>
      </dsp:nvSpPr>
      <dsp:spPr>
        <a:xfrm>
          <a:off x="1394964" y="2973417"/>
          <a:ext cx="2940969" cy="654748"/>
        </a:xfrm>
        <a:prstGeom prst="roundRect">
          <a:avLst>
            <a:gd name="adj" fmla="val 16670"/>
          </a:avLst>
        </a:prstGeom>
        <a:solidFill>
          <a:schemeClr val="accent3">
            <a:hueOff val="2173260"/>
            <a:satOff val="17966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Understanding diabetes	</a:t>
          </a:r>
        </a:p>
      </dsp:txBody>
      <dsp:txXfrm>
        <a:off x="1426932" y="3005385"/>
        <a:ext cx="2877033" cy="590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C087B-89C8-4207-BD32-54F5A7DE4B83}">
      <dsp:nvSpPr>
        <dsp:cNvPr id="0" name=""/>
        <dsp:cNvSpPr/>
      </dsp:nvSpPr>
      <dsp:spPr>
        <a:xfrm>
          <a:off x="1418182" y="0"/>
          <a:ext cx="2365433" cy="160329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718F6-F847-45A7-A6AA-E0EB45CF357B}">
      <dsp:nvSpPr>
        <dsp:cNvPr id="0" name=""/>
        <dsp:cNvSpPr/>
      </dsp:nvSpPr>
      <dsp:spPr>
        <a:xfrm>
          <a:off x="1646018" y="345680"/>
          <a:ext cx="1906148" cy="91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Panel 1 </a:t>
          </a:r>
          <a:r>
            <a:rPr lang="en-US" sz="800" b="1" i="1" kern="1200" dirty="0"/>
            <a:t>Families</a:t>
          </a:r>
          <a:r>
            <a:rPr lang="en-US" sz="800" b="0" i="1" kern="1200" dirty="0"/>
            <a:t>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1" kern="1200" dirty="0"/>
            <a:t>share learnings, generate questions</a:t>
          </a:r>
          <a:endParaRPr lang="en-NZ" sz="800" b="0" i="1" kern="1200" dirty="0"/>
        </a:p>
      </dsp:txBody>
      <dsp:txXfrm>
        <a:off x="1646018" y="345680"/>
        <a:ext cx="1906148" cy="911603"/>
      </dsp:txXfrm>
    </dsp:sp>
    <dsp:sp modelId="{BB1594F9-D2A1-4718-9659-C19DBFCE6453}">
      <dsp:nvSpPr>
        <dsp:cNvPr id="0" name=""/>
        <dsp:cNvSpPr/>
      </dsp:nvSpPr>
      <dsp:spPr>
        <a:xfrm>
          <a:off x="205478" y="891343"/>
          <a:ext cx="2978793" cy="160329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7EB61-B7AA-46AB-B298-98C9F796C297}">
      <dsp:nvSpPr>
        <dsp:cNvPr id="0" name=""/>
        <dsp:cNvSpPr/>
      </dsp:nvSpPr>
      <dsp:spPr>
        <a:xfrm>
          <a:off x="1199112" y="1309949"/>
          <a:ext cx="1415797" cy="726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/>
            <a:t>Panel 2 </a:t>
          </a:r>
          <a:r>
            <a:rPr lang="en-US" sz="700" b="1" i="1" kern="1200" dirty="0"/>
            <a:t>Pacific </a:t>
          </a:r>
          <a:r>
            <a:rPr lang="en-US" sz="700" b="1" i="1" kern="1200"/>
            <a:t>&amp; Māori </a:t>
          </a:r>
          <a:r>
            <a:rPr lang="en-US" sz="700" b="1" i="1" kern="1200" dirty="0"/>
            <a:t>Researchers, NGOs, Communities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i="1" kern="1200" dirty="0"/>
            <a:t>shared learnings, generate questions + consultation</a:t>
          </a:r>
          <a:endParaRPr lang="en-NZ" sz="700" b="1" i="1" kern="1200" dirty="0"/>
        </a:p>
      </dsp:txBody>
      <dsp:txXfrm>
        <a:off x="1199112" y="1309949"/>
        <a:ext cx="1415797" cy="726983"/>
      </dsp:txXfrm>
    </dsp:sp>
    <dsp:sp modelId="{F93D4075-6D86-4655-95C8-4C7B3CCDF4CA}">
      <dsp:nvSpPr>
        <dsp:cNvPr id="0" name=""/>
        <dsp:cNvSpPr/>
      </dsp:nvSpPr>
      <dsp:spPr>
        <a:xfrm>
          <a:off x="1191963" y="1952665"/>
          <a:ext cx="2820279" cy="137782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8C81B-93DD-4C4E-87F2-FE3EC79D8F0C}">
      <dsp:nvSpPr>
        <dsp:cNvPr id="0" name=""/>
        <dsp:cNvSpPr/>
      </dsp:nvSpPr>
      <dsp:spPr>
        <a:xfrm>
          <a:off x="1805568" y="2377071"/>
          <a:ext cx="1882355" cy="680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/>
            <a:t>Panel 3 </a:t>
          </a:r>
          <a:r>
            <a:rPr lang="en-US" sz="700" b="1" i="1" kern="1200" dirty="0"/>
            <a:t>Local &amp; Central Govt Reps, Health Societies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i="1" kern="1200" dirty="0"/>
            <a:t>shared learnings, generate questions + consultation</a:t>
          </a:r>
          <a:endParaRPr lang="en-NZ" sz="700" b="1" i="1" kern="1200" dirty="0"/>
        </a:p>
      </dsp:txBody>
      <dsp:txXfrm>
        <a:off x="1805568" y="2377071"/>
        <a:ext cx="1882355" cy="680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A7262-F43E-4304-8B62-49169B3F78FB}">
      <dsp:nvSpPr>
        <dsp:cNvPr id="0" name=""/>
        <dsp:cNvSpPr/>
      </dsp:nvSpPr>
      <dsp:spPr>
        <a:xfrm>
          <a:off x="0" y="1311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1DA1A-A44F-4185-AFF0-3DA93DE68F2A}">
      <dsp:nvSpPr>
        <dsp:cNvPr id="0" name=""/>
        <dsp:cNvSpPr/>
      </dsp:nvSpPr>
      <dsp:spPr>
        <a:xfrm>
          <a:off x="0" y="1311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Journal articles – 4 papers have been prepared are currently being peer-reviewed </a:t>
          </a:r>
        </a:p>
      </dsp:txBody>
      <dsp:txXfrm>
        <a:off x="0" y="1311"/>
        <a:ext cx="7712105" cy="447309"/>
      </dsp:txXfrm>
    </dsp:sp>
    <dsp:sp modelId="{0A534C58-36AE-4031-972D-AF7032D1B0E9}">
      <dsp:nvSpPr>
        <dsp:cNvPr id="0" name=""/>
        <dsp:cNvSpPr/>
      </dsp:nvSpPr>
      <dsp:spPr>
        <a:xfrm>
          <a:off x="0" y="448621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E733A-4FCF-4203-A1ED-E6119A623888}">
      <dsp:nvSpPr>
        <dsp:cNvPr id="0" name=""/>
        <dsp:cNvSpPr/>
      </dsp:nvSpPr>
      <dsp:spPr>
        <a:xfrm>
          <a:off x="0" y="448621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Pacific student Interns - Education booklet on Foodways in the Pacific – prepared for general public access on creative commons</a:t>
          </a:r>
        </a:p>
      </dsp:txBody>
      <dsp:txXfrm>
        <a:off x="0" y="448621"/>
        <a:ext cx="7712105" cy="447309"/>
      </dsp:txXfrm>
    </dsp:sp>
    <dsp:sp modelId="{242CF93A-AC19-43F1-A60E-D5B442A29ABB}">
      <dsp:nvSpPr>
        <dsp:cNvPr id="0" name=""/>
        <dsp:cNvSpPr/>
      </dsp:nvSpPr>
      <dsp:spPr>
        <a:xfrm>
          <a:off x="0" y="895930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D3C63-6E5F-4E4A-BF35-C98BE37D2585}">
      <dsp:nvSpPr>
        <dsp:cNvPr id="0" name=""/>
        <dsp:cNvSpPr/>
      </dsp:nvSpPr>
      <dsp:spPr>
        <a:xfrm>
          <a:off x="0" y="895930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Dissemination Workshop – stakeholders, families and communities – planned for May 2024</a:t>
          </a:r>
        </a:p>
      </dsp:txBody>
      <dsp:txXfrm>
        <a:off x="0" y="895930"/>
        <a:ext cx="7712105" cy="447309"/>
      </dsp:txXfrm>
    </dsp:sp>
    <dsp:sp modelId="{2961C0CB-3EB7-4AA7-8A35-90B17D356B7C}">
      <dsp:nvSpPr>
        <dsp:cNvPr id="0" name=""/>
        <dsp:cNvSpPr/>
      </dsp:nvSpPr>
      <dsp:spPr>
        <a:xfrm>
          <a:off x="0" y="1343239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CD58D-26DA-4FEF-8619-1FE30393F8BE}">
      <dsp:nvSpPr>
        <dsp:cNvPr id="0" name=""/>
        <dsp:cNvSpPr/>
      </dsp:nvSpPr>
      <dsp:spPr>
        <a:xfrm>
          <a:off x="0" y="1343239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Conference presentations in the US later this year</a:t>
          </a:r>
        </a:p>
      </dsp:txBody>
      <dsp:txXfrm>
        <a:off x="0" y="1343239"/>
        <a:ext cx="7712105" cy="447309"/>
      </dsp:txXfrm>
    </dsp:sp>
    <dsp:sp modelId="{54CEC6D1-B561-4805-A470-E7019D11DE64}">
      <dsp:nvSpPr>
        <dsp:cNvPr id="0" name=""/>
        <dsp:cNvSpPr/>
      </dsp:nvSpPr>
      <dsp:spPr>
        <a:xfrm>
          <a:off x="0" y="1790548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49229-0EDE-441D-8EFD-31344F399B7A}">
      <dsp:nvSpPr>
        <dsp:cNvPr id="0" name=""/>
        <dsp:cNvSpPr/>
      </dsp:nvSpPr>
      <dsp:spPr>
        <a:xfrm>
          <a:off x="0" y="1790548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/>
            <a:t>Health Research Council grants – to scale up the PFM in an Implementation Research Science Project</a:t>
          </a:r>
          <a:endParaRPr lang="en-US" sz="1200" kern="1200"/>
        </a:p>
      </dsp:txBody>
      <dsp:txXfrm>
        <a:off x="0" y="1790548"/>
        <a:ext cx="7712105" cy="447309"/>
      </dsp:txXfrm>
    </dsp:sp>
    <dsp:sp modelId="{ACFFEA7D-B3BB-4FE4-8BB3-D0AD86C7DC39}">
      <dsp:nvSpPr>
        <dsp:cNvPr id="0" name=""/>
        <dsp:cNvSpPr/>
      </dsp:nvSpPr>
      <dsp:spPr>
        <a:xfrm>
          <a:off x="0" y="2237857"/>
          <a:ext cx="77121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55B3D-8C27-4419-A442-A2345FB3DE8C}">
      <dsp:nvSpPr>
        <dsp:cNvPr id="0" name=""/>
        <dsp:cNvSpPr/>
      </dsp:nvSpPr>
      <dsp:spPr>
        <a:xfrm>
          <a:off x="0" y="2237857"/>
          <a:ext cx="7712105" cy="447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Discussion with NGO and other groups who may be interested in using parts of the Fanau Manuia Programme as part of their existing services</a:t>
          </a:r>
          <a:endParaRPr lang="en-US" sz="1200" kern="1200" dirty="0"/>
        </a:p>
      </dsp:txBody>
      <dsp:txXfrm>
        <a:off x="0" y="2237857"/>
        <a:ext cx="7712105" cy="44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0.740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1,'0'4,"0"1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45.241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0,'4'0,"1"0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45.649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46.188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1,'0'4,"0"5,0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1.023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1.587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1.988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1,'0'3,"0"1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2.215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2.615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1,'3'0,"1"0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3.083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1,'3'0,"1"0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53.596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8 16,'-3'-7,"-1"-1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170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5:33.857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5:38.789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10 0,'-4'0,"-1"0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6:12.635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6:13.969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9,'4'0,"1"-4,0-1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6:14.416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0.740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1,'0'4,"0"1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170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643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994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2.205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643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3.218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4.834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01.237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1.994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2.205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3.218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7:14.834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43.843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5T05:11:44.650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30E1-5470-5748-8D33-944E9FAC97F8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63623-EAE7-6044-B9E6-BCC3F30D05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5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48097"/>
            <a:ext cx="9144000" cy="40588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44286" y="2137121"/>
            <a:ext cx="5965944" cy="777157"/>
          </a:xfrm>
        </p:spPr>
        <p:txBody>
          <a:bodyPr>
            <a:normAutofit/>
          </a:bodyPr>
          <a:lstStyle/>
          <a:p>
            <a:pPr algn="l" defTabSz="457200"/>
            <a:r>
              <a:rPr lang="en-NZ" sz="4800" b="0" dirty="0">
                <a:solidFill>
                  <a:schemeClr val="tx1"/>
                </a:solidFill>
              </a:rPr>
              <a:t>A Better Start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44286" y="2914278"/>
            <a:ext cx="5965944" cy="1241822"/>
          </a:xfrm>
        </p:spPr>
        <p:txBody>
          <a:bodyPr/>
          <a:lstStyle/>
          <a:p>
            <a:pPr marL="0" indent="0" algn="l">
              <a:buNone/>
            </a:pPr>
            <a:r>
              <a:rPr lang="en-US" b="0" dirty="0">
                <a:solidFill>
                  <a:schemeClr val="tx1"/>
                </a:solidFill>
              </a:rPr>
              <a:t>Subtitle / Presenter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0" y="305659"/>
            <a:ext cx="1434911" cy="20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8524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39947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7616"/>
            <a:ext cx="7886700" cy="2878125"/>
          </a:xfrm>
        </p:spPr>
        <p:txBody>
          <a:bodyPr/>
          <a:lstStyle>
            <a:lvl1pPr marL="171450" indent="-171450">
              <a:buClr>
                <a:srgbClr val="399476"/>
              </a:buClr>
              <a:buSzPct val="120000"/>
              <a:buFont typeface="Arial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628650" y="902368"/>
            <a:ext cx="7886700" cy="475248"/>
          </a:xfrm>
        </p:spPr>
        <p:txBody>
          <a:bodyPr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22" y="4423668"/>
            <a:ext cx="2737301" cy="6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740569"/>
            <a:ext cx="4629150" cy="35560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566172" y="740570"/>
            <a:ext cx="2949178" cy="355600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+mn-lt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err="1"/>
              <a:t>Photocaption</a:t>
            </a:r>
            <a:r>
              <a:rPr lang="en-US" dirty="0"/>
              <a:t>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22" y="4423668"/>
            <a:ext cx="2737301" cy="6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2" y="2490083"/>
            <a:ext cx="889029" cy="374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39" y="2386693"/>
            <a:ext cx="1111032" cy="555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31" y="2425640"/>
            <a:ext cx="964557" cy="461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85" y="2464334"/>
            <a:ext cx="519947" cy="400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70" y="2469365"/>
            <a:ext cx="1265285" cy="417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20" y="2473812"/>
            <a:ext cx="1289322" cy="425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8" y="1823069"/>
            <a:ext cx="2125400" cy="4343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6389" y="1290282"/>
            <a:ext cx="45847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/>
            <a:r>
              <a:rPr lang="en-US" dirty="0"/>
              <a:t>Hosted by the Liggins Institute at the University of Auckland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388" y="3195904"/>
            <a:ext cx="48590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Funded by the Ministry of Business, Innovation and Employment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8" y="2464334"/>
            <a:ext cx="1294765" cy="389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5" y="3495986"/>
            <a:ext cx="1722213" cy="49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Full page image: 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69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8620"/>
            <a:ext cx="7886700" cy="879396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39947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412265"/>
          </a:xfrm>
        </p:spPr>
        <p:txBody>
          <a:bodyPr>
            <a:normAutofit/>
          </a:bodyPr>
          <a:lstStyle>
            <a:lvl1pPr>
              <a:buClr>
                <a:srgbClr val="399476"/>
              </a:buCl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412264"/>
          </a:xfrm>
        </p:spPr>
        <p:txBody>
          <a:bodyPr>
            <a:normAutofit/>
          </a:bodyPr>
          <a:lstStyle>
            <a:lvl1pPr>
              <a:buClr>
                <a:srgbClr val="399476"/>
              </a:buCl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22" y="4423668"/>
            <a:ext cx="2737301" cy="6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0A3A-E82A-22DC-EFA4-50C404C6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F0A68-3BB1-388F-0DFD-EFA99C74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1BC1A-8722-F0A5-F05B-AB5318B9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5C11-FAF5-4794-9CA9-BA59722DB5C1}" type="datetimeFigureOut">
              <a:rPr lang="en-NZ" smtClean="0"/>
              <a:t>9/04/2024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D717C-F7DD-94E8-5435-A1B0EC8B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3A4F1-9494-C974-679B-D1A84CB9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0593-863E-4AD7-B5C0-84371C7541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9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7822" y="730534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750" b="0" i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89" indent="0">
              <a:buNone/>
              <a:defRPr sz="900"/>
            </a:lvl2pPr>
            <a:lvl3pPr marL="685775" indent="0">
              <a:buNone/>
              <a:defRPr sz="750"/>
            </a:lvl3pPr>
            <a:lvl4pPr marL="1028662" indent="0">
              <a:buNone/>
              <a:defRPr sz="675"/>
            </a:lvl4pPr>
            <a:lvl5pPr marL="1371549" indent="0">
              <a:buNone/>
              <a:defRPr sz="675"/>
            </a:lvl5pPr>
            <a:lvl6pPr marL="1714436" indent="0">
              <a:buNone/>
              <a:defRPr sz="675"/>
            </a:lvl6pPr>
            <a:lvl7pPr marL="2057323" indent="0">
              <a:buNone/>
              <a:defRPr sz="675"/>
            </a:lvl7pPr>
            <a:lvl8pPr marL="2400210" indent="0">
              <a:buNone/>
              <a:defRPr sz="675"/>
            </a:lvl8pPr>
            <a:lvl9pPr marL="2743099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7822" y="282615"/>
            <a:ext cx="8368363" cy="40946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6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92579"/>
            <a:ext cx="7886700" cy="3040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87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7" r:id="rId4"/>
    <p:sldLayoutId id="2147483670" r:id="rId5"/>
    <p:sldLayoutId id="2147483665" r:id="rId6"/>
    <p:sldLayoutId id="2147483671" r:id="rId7"/>
    <p:sldLayoutId id="214748367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rgbClr val="399476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399476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pixabay.com/en/unity-community-union-hands-1767679/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8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55.png"/><Relationship Id="rId10" Type="http://schemas.openxmlformats.org/officeDocument/2006/relationships/image" Target="../media/image530.png"/><Relationship Id="rId4" Type="http://schemas.openxmlformats.org/officeDocument/2006/relationships/image" Target="../media/image50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customXml" Target="../ink/ink16.xml"/><Relationship Id="rId26" Type="http://schemas.openxmlformats.org/officeDocument/2006/relationships/customXml" Target="../ink/ink20.xml"/><Relationship Id="rId39" Type="http://schemas.openxmlformats.org/officeDocument/2006/relationships/image" Target="../media/image76.png"/><Relationship Id="rId3" Type="http://schemas.openxmlformats.org/officeDocument/2006/relationships/image" Target="../media/image58.png"/><Relationship Id="rId21" Type="http://schemas.openxmlformats.org/officeDocument/2006/relationships/image" Target="../media/image67.png"/><Relationship Id="rId42" Type="http://schemas.openxmlformats.org/officeDocument/2006/relationships/customXml" Target="../ink/ink24.xml"/><Relationship Id="rId7" Type="http://schemas.openxmlformats.org/officeDocument/2006/relationships/image" Target="../media/image60.png"/><Relationship Id="rId12" Type="http://schemas.openxmlformats.org/officeDocument/2006/relationships/customXml" Target="../ink/ink13.xml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8" Type="http://schemas.openxmlformats.org/officeDocument/2006/relationships/customXml" Target="../ink/ink22.xml"/><Relationship Id="rId2" Type="http://schemas.openxmlformats.org/officeDocument/2006/relationships/customXml" Target="../ink/ink8.xml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image" Target="../media/image62.png"/><Relationship Id="rId24" Type="http://schemas.openxmlformats.org/officeDocument/2006/relationships/customXml" Target="../ink/ink19.xml"/><Relationship Id="rId37" Type="http://schemas.openxmlformats.org/officeDocument/2006/relationships/image" Target="../media/image75.png"/><Relationship Id="rId40" Type="http://schemas.openxmlformats.org/officeDocument/2006/relationships/customXml" Target="../ink/ink23.xml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36" Type="http://schemas.openxmlformats.org/officeDocument/2006/relationships/customXml" Target="../ink/ink21.xml"/><Relationship Id="rId10" Type="http://schemas.openxmlformats.org/officeDocument/2006/relationships/customXml" Target="../ink/ink12.xml"/><Relationship Id="rId19" Type="http://schemas.openxmlformats.org/officeDocument/2006/relationships/image" Target="../media/image66.png"/><Relationship Id="rId4" Type="http://schemas.openxmlformats.org/officeDocument/2006/relationships/customXml" Target="../ink/ink9.xml"/><Relationship Id="rId9" Type="http://schemas.openxmlformats.org/officeDocument/2006/relationships/image" Target="../media/image61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8" Type="http://schemas.openxmlformats.org/officeDocument/2006/relationships/customXml" Target="../ink/ink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customXml" Target="../ink/ink28.xml"/><Relationship Id="rId18" Type="http://schemas.openxmlformats.org/officeDocument/2006/relationships/customXml" Target="../ink/ink31.xml"/><Relationship Id="rId3" Type="http://schemas.openxmlformats.org/officeDocument/2006/relationships/diagramLayout" Target="../diagrams/layout3.xml"/><Relationship Id="rId7" Type="http://schemas.openxmlformats.org/officeDocument/2006/relationships/customXml" Target="../ink/ink25.xml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diagramData" Target="../diagrams/data3.xml"/><Relationship Id="rId16" Type="http://schemas.openxmlformats.org/officeDocument/2006/relationships/customXml" Target="../ink/ink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customXml" Target="../ink/ink27.xml"/><Relationship Id="rId5" Type="http://schemas.openxmlformats.org/officeDocument/2006/relationships/diagramColors" Target="../diagrams/colors3.xml"/><Relationship Id="rId15" Type="http://schemas.openxmlformats.org/officeDocument/2006/relationships/customXml" Target="../ink/ink29.xml"/><Relationship Id="rId10" Type="http://schemas.openxmlformats.org/officeDocument/2006/relationships/image" Target="../media/image510.png"/><Relationship Id="rId19" Type="http://schemas.openxmlformats.org/officeDocument/2006/relationships/image" Target="../media/image83.png"/><Relationship Id="rId4" Type="http://schemas.openxmlformats.org/officeDocument/2006/relationships/diagramQuickStyle" Target="../diagrams/quickStyle3.xml"/><Relationship Id="rId9" Type="http://schemas.openxmlformats.org/officeDocument/2006/relationships/customXml" Target="../ink/ink26.xml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823" y="549051"/>
            <a:ext cx="3893295" cy="76983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Better Start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2555" y="1508295"/>
            <a:ext cx="3475202" cy="150473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400" b="1" dirty="0"/>
              <a:t>Fanau Manuia Programme : </a:t>
            </a:r>
            <a:r>
              <a:rPr lang="en-US" sz="2400" b="1" i="1" dirty="0"/>
              <a:t>a health promotion programme for Pasifika families</a:t>
            </a:r>
          </a:p>
          <a:p>
            <a:pPr marL="0" indent="0" defTabSz="914400">
              <a:spcBef>
                <a:spcPts val="100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400" dirty="0"/>
              <a:t>Massey University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400" b="0" dirty="0"/>
              <a:t>Wellington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76541-5697-2882-7389-101D5EDC8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" t="13053" r="3148" b="12983"/>
          <a:stretch/>
        </p:blipFill>
        <p:spPr>
          <a:xfrm>
            <a:off x="3957463" y="242800"/>
            <a:ext cx="4821210" cy="46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4" name="Rectangle 4243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78B8D95-CAF1-B2A8-478C-EAB4C7FA9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9" r="-2" b="-2"/>
          <a:stretch/>
        </p:blipFill>
        <p:spPr>
          <a:xfrm>
            <a:off x="20" y="10"/>
            <a:ext cx="3002259" cy="2541659"/>
          </a:xfrm>
          <a:prstGeom prst="rect">
            <a:avLst/>
          </a:prstGeom>
        </p:spPr>
      </p:pic>
      <p:pic>
        <p:nvPicPr>
          <p:cNvPr id="16" name="Picture 15" descr="A paper with a tree and text&#10;&#10;Description automatically generated">
            <a:extLst>
              <a:ext uri="{FF2B5EF4-FFF2-40B4-BE49-F238E27FC236}">
                <a16:creationId xmlns:a16="http://schemas.microsoft.com/office/drawing/2014/main" id="{2C1DDABF-5158-3622-6796-FD883B1EC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59" r="5" b="19550"/>
          <a:stretch/>
        </p:blipFill>
        <p:spPr>
          <a:xfrm>
            <a:off x="20" y="2601826"/>
            <a:ext cx="3002259" cy="2541670"/>
          </a:xfrm>
          <a:prstGeom prst="rect">
            <a:avLst/>
          </a:prstGeom>
        </p:spPr>
      </p:pic>
      <p:pic>
        <p:nvPicPr>
          <p:cNvPr id="12" name="Picture 1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9EC2744-94E0-BF5A-C0BD-61856F081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5" r="16105" b="2"/>
          <a:stretch/>
        </p:blipFill>
        <p:spPr>
          <a:xfrm>
            <a:off x="3070859" y="10"/>
            <a:ext cx="3010535" cy="5143490"/>
          </a:xfrm>
          <a:prstGeom prst="rect">
            <a:avLst/>
          </a:prstGeom>
        </p:spPr>
      </p:pic>
      <p:pic>
        <p:nvPicPr>
          <p:cNvPr id="20" name="Picture 1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82B72E5-CBB7-188D-930E-076642E4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4" r="9845" b="-2"/>
          <a:stretch/>
        </p:blipFill>
        <p:spPr>
          <a:xfrm>
            <a:off x="6141720" y="10"/>
            <a:ext cx="3002279" cy="2537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E715-084E-54BF-4F79-04EAF5F4F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43" b="13258"/>
          <a:stretch/>
        </p:blipFill>
        <p:spPr>
          <a:xfrm>
            <a:off x="6149974" y="2601826"/>
            <a:ext cx="2994026" cy="25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6F896-588F-C13B-5579-E357E8BF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246888"/>
            <a:ext cx="5170932" cy="1337310"/>
          </a:xfrm>
        </p:spPr>
        <p:txBody>
          <a:bodyPr anchor="b">
            <a:normAutofit/>
          </a:bodyPr>
          <a:lstStyle/>
          <a:p>
            <a:br>
              <a:rPr lang="en-NZ" sz="1600" b="1" dirty="0"/>
            </a:br>
            <a:br>
              <a:rPr lang="en-NZ" sz="1600" b="1" dirty="0"/>
            </a:br>
            <a:br>
              <a:rPr lang="en-NZ" sz="1600" b="1" dirty="0"/>
            </a:br>
            <a:br>
              <a:rPr lang="en-NZ" sz="2000" b="1" dirty="0"/>
            </a:br>
            <a:r>
              <a:rPr lang="en-NZ" sz="2000" b="1" dirty="0"/>
              <a:t>Goal 1: Access  healthy foods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5C7AB-074D-64FB-0EE0-8F5A2E30B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81" r="-2" b="3258"/>
          <a:stretch/>
        </p:blipFill>
        <p:spPr>
          <a:xfrm>
            <a:off x="20" y="10"/>
            <a:ext cx="3030982" cy="3145312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42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1847389"/>
            <a:ext cx="3182691" cy="13716"/>
          </a:xfrm>
          <a:custGeom>
            <a:avLst/>
            <a:gdLst>
              <a:gd name="connsiteX0" fmla="*/ 0 w 3182691"/>
              <a:gd name="connsiteY0" fmla="*/ 0 h 13716"/>
              <a:gd name="connsiteX1" fmla="*/ 636538 w 3182691"/>
              <a:gd name="connsiteY1" fmla="*/ 0 h 13716"/>
              <a:gd name="connsiteX2" fmla="*/ 1273076 w 3182691"/>
              <a:gd name="connsiteY2" fmla="*/ 0 h 13716"/>
              <a:gd name="connsiteX3" fmla="*/ 1909615 w 3182691"/>
              <a:gd name="connsiteY3" fmla="*/ 0 h 13716"/>
              <a:gd name="connsiteX4" fmla="*/ 2482499 w 3182691"/>
              <a:gd name="connsiteY4" fmla="*/ 0 h 13716"/>
              <a:gd name="connsiteX5" fmla="*/ 3182691 w 3182691"/>
              <a:gd name="connsiteY5" fmla="*/ 0 h 13716"/>
              <a:gd name="connsiteX6" fmla="*/ 3182691 w 3182691"/>
              <a:gd name="connsiteY6" fmla="*/ 13716 h 13716"/>
              <a:gd name="connsiteX7" fmla="*/ 2609807 w 3182691"/>
              <a:gd name="connsiteY7" fmla="*/ 13716 h 13716"/>
              <a:gd name="connsiteX8" fmla="*/ 2068749 w 3182691"/>
              <a:gd name="connsiteY8" fmla="*/ 13716 h 13716"/>
              <a:gd name="connsiteX9" fmla="*/ 1432211 w 3182691"/>
              <a:gd name="connsiteY9" fmla="*/ 13716 h 13716"/>
              <a:gd name="connsiteX10" fmla="*/ 859327 w 3182691"/>
              <a:gd name="connsiteY10" fmla="*/ 13716 h 13716"/>
              <a:gd name="connsiteX11" fmla="*/ 0 w 3182691"/>
              <a:gd name="connsiteY11" fmla="*/ 13716 h 13716"/>
              <a:gd name="connsiteX12" fmla="*/ 0 w 3182691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3716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2905" y="4075"/>
                  <a:pt x="3183007" y="9784"/>
                  <a:pt x="3182691" y="13716"/>
                </a:cubicBezTo>
                <a:cubicBezTo>
                  <a:pt x="2947041" y="12115"/>
                  <a:pt x="2875741" y="18365"/>
                  <a:pt x="2609807" y="13716"/>
                </a:cubicBezTo>
                <a:cubicBezTo>
                  <a:pt x="2343873" y="9067"/>
                  <a:pt x="2331203" y="27157"/>
                  <a:pt x="2068749" y="13716"/>
                </a:cubicBezTo>
                <a:cubicBezTo>
                  <a:pt x="1806295" y="275"/>
                  <a:pt x="1713773" y="42516"/>
                  <a:pt x="1432211" y="13716"/>
                </a:cubicBezTo>
                <a:cubicBezTo>
                  <a:pt x="1150649" y="-15084"/>
                  <a:pt x="982765" y="-825"/>
                  <a:pt x="859327" y="13716"/>
                </a:cubicBezTo>
                <a:cubicBezTo>
                  <a:pt x="735889" y="28257"/>
                  <a:pt x="254183" y="30659"/>
                  <a:pt x="0" y="13716"/>
                </a:cubicBezTo>
                <a:cubicBezTo>
                  <a:pt x="-535" y="8247"/>
                  <a:pt x="-201" y="2959"/>
                  <a:pt x="0" y="0"/>
                </a:cubicBezTo>
                <a:close/>
              </a:path>
              <a:path w="3182691" h="13716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2125" y="5320"/>
                  <a:pt x="3182367" y="9001"/>
                  <a:pt x="3182691" y="13716"/>
                </a:cubicBezTo>
                <a:cubicBezTo>
                  <a:pt x="3026064" y="-15421"/>
                  <a:pt x="2775005" y="18495"/>
                  <a:pt x="2546153" y="13716"/>
                </a:cubicBezTo>
                <a:cubicBezTo>
                  <a:pt x="2317301" y="8937"/>
                  <a:pt x="2164351" y="-14456"/>
                  <a:pt x="1845961" y="13716"/>
                </a:cubicBezTo>
                <a:cubicBezTo>
                  <a:pt x="1527571" y="41888"/>
                  <a:pt x="1455006" y="1252"/>
                  <a:pt x="1304903" y="13716"/>
                </a:cubicBezTo>
                <a:cubicBezTo>
                  <a:pt x="1154800" y="26180"/>
                  <a:pt x="942107" y="-16628"/>
                  <a:pt x="604711" y="13716"/>
                </a:cubicBezTo>
                <a:cubicBezTo>
                  <a:pt x="267315" y="44060"/>
                  <a:pt x="141927" y="-12967"/>
                  <a:pt x="0" y="13716"/>
                </a:cubicBezTo>
                <a:cubicBezTo>
                  <a:pt x="58" y="7834"/>
                  <a:pt x="453" y="58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5C736-85BD-1CB9-334F-86EB9473F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753"/>
          <a:stretch/>
        </p:blipFill>
        <p:spPr>
          <a:xfrm>
            <a:off x="20" y="3200400"/>
            <a:ext cx="3038291" cy="19431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96E9-521C-59DC-A81E-AD76A319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029968"/>
            <a:ext cx="5170932" cy="2612898"/>
          </a:xfrm>
        </p:spPr>
        <p:txBody>
          <a:bodyPr>
            <a:normAutofit/>
          </a:bodyPr>
          <a:lstStyle/>
          <a:p>
            <a:r>
              <a:rPr lang="en-NZ" sz="1700" b="1" dirty="0"/>
              <a:t>Food Baskets: 4 meals a week, cost $103-117 p/</a:t>
            </a:r>
            <a:r>
              <a:rPr lang="en-NZ" sz="1700" b="1" dirty="0" err="1"/>
              <a:t>wk</a:t>
            </a:r>
            <a:endParaRPr lang="en-NZ" sz="1700" b="1" dirty="0"/>
          </a:p>
          <a:p>
            <a:pPr marL="0" indent="0">
              <a:buNone/>
            </a:pPr>
            <a:endParaRPr lang="en-NZ" sz="1700" b="1" dirty="0"/>
          </a:p>
          <a:p>
            <a:r>
              <a:rPr lang="en-NZ" sz="1700" b="1" dirty="0"/>
              <a:t>Meals adapted from the Empowerment modules</a:t>
            </a:r>
          </a:p>
          <a:p>
            <a:pPr lvl="1"/>
            <a:r>
              <a:rPr lang="en-NZ" sz="1700" dirty="0"/>
              <a:t>Familiar to Pacific culture</a:t>
            </a:r>
          </a:p>
          <a:p>
            <a:pPr lvl="1"/>
            <a:r>
              <a:rPr lang="en-NZ" sz="1700" dirty="0"/>
              <a:t>Easy to prepare</a:t>
            </a:r>
          </a:p>
          <a:p>
            <a:pPr marL="342900" lvl="1" indent="0">
              <a:buNone/>
            </a:pPr>
            <a:endParaRPr lang="en-NZ" sz="1700" b="1" dirty="0"/>
          </a:p>
          <a:p>
            <a:r>
              <a:rPr lang="en-NZ" sz="1700" b="1" dirty="0"/>
              <a:t>Encouraged families to ‘prepare and eat together’</a:t>
            </a:r>
          </a:p>
          <a:p>
            <a:pPr marL="0" indent="0">
              <a:buNone/>
            </a:pPr>
            <a:endParaRPr lang="en-NZ" sz="1700" dirty="0"/>
          </a:p>
          <a:p>
            <a:endParaRPr lang="en-NZ" sz="1700" dirty="0"/>
          </a:p>
          <a:p>
            <a:endParaRPr lang="en-NZ" sz="1700" dirty="0"/>
          </a:p>
          <a:p>
            <a:endParaRPr lang="en-NZ" sz="1700" dirty="0"/>
          </a:p>
        </p:txBody>
      </p:sp>
    </p:spTree>
    <p:extLst>
      <p:ext uri="{BB962C8B-B14F-4D97-AF65-F5344CB8AC3E}">
        <p14:creationId xmlns:p14="http://schemas.microsoft.com/office/powerpoint/2010/main" val="235863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95D0A-8DF2-80EE-E9BC-712B39B33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F38AB-24E8-F9CA-3FFC-E0DE68EF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42135"/>
            <a:ext cx="3420438" cy="846051"/>
          </a:xfrm>
        </p:spPr>
        <p:txBody>
          <a:bodyPr anchor="ctr">
            <a:normAutofit/>
          </a:bodyPr>
          <a:lstStyle/>
          <a:p>
            <a:r>
              <a:rPr lang="en-NZ" sz="2600" b="1"/>
              <a:t>Goal 2: Enhance Family Wellbeing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2613"/>
            <a:ext cx="266396" cy="505095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67926"/>
            <a:ext cx="322326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55BC5-5D7E-E88F-25A4-7751567B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40" y="1747879"/>
            <a:ext cx="3419569" cy="2984689"/>
          </a:xfrm>
        </p:spPr>
        <p:txBody>
          <a:bodyPr anchor="ctr">
            <a:normAutofit/>
          </a:bodyPr>
          <a:lstStyle/>
          <a:p>
            <a:r>
              <a:rPr lang="en-NZ" sz="1500" b="1" dirty="0"/>
              <a:t>Family-centred</a:t>
            </a:r>
            <a:r>
              <a:rPr lang="en-NZ" sz="1500" dirty="0"/>
              <a:t> physical activities to enhance family wellbeing</a:t>
            </a:r>
          </a:p>
          <a:p>
            <a:pPr marL="0" indent="0">
              <a:buNone/>
            </a:pPr>
            <a:endParaRPr lang="en-NZ" sz="1500" dirty="0"/>
          </a:p>
          <a:p>
            <a:pPr lvl="1"/>
            <a:r>
              <a:rPr lang="en-NZ" sz="1500" dirty="0"/>
              <a:t>Daily family walks | individual daily goal of 7K steps</a:t>
            </a:r>
          </a:p>
          <a:p>
            <a:pPr marL="342900" lvl="1" indent="0">
              <a:buNone/>
            </a:pPr>
            <a:endParaRPr lang="en-NZ" sz="1500" dirty="0"/>
          </a:p>
          <a:p>
            <a:pPr lvl="1"/>
            <a:r>
              <a:rPr lang="en-NZ" sz="1500" dirty="0"/>
              <a:t>Fanau manuia families – team-based sports to encourage family-centred focus</a:t>
            </a:r>
          </a:p>
          <a:p>
            <a:endParaRPr lang="en-NZ" sz="1500" dirty="0"/>
          </a:p>
          <a:p>
            <a:pPr marL="0" indent="0">
              <a:buNone/>
            </a:pPr>
            <a:endParaRPr lang="en-NZ" sz="1500" dirty="0"/>
          </a:p>
          <a:p>
            <a:endParaRPr lang="en-NZ" sz="15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85389"/>
            <a:ext cx="4507025" cy="4375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8CA34-31BF-F185-4433-DB35FEAD5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8" r="7630" b="-2"/>
          <a:stretch/>
        </p:blipFill>
        <p:spPr>
          <a:xfrm>
            <a:off x="4483341" y="599514"/>
            <a:ext cx="4069058" cy="3944472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1272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F896-588F-C13B-5579-E357E8BF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582" y="0"/>
            <a:ext cx="5828630" cy="1169476"/>
          </a:xfrm>
        </p:spPr>
        <p:txBody>
          <a:bodyPr>
            <a:normAutofit/>
          </a:bodyPr>
          <a:lstStyle/>
          <a:p>
            <a:r>
              <a:rPr lang="en-NZ" sz="2550" b="1" dirty="0"/>
              <a:t>Goal 3: Grow family knowledge &amp; awareness of healthy lifestyles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35D58-68DC-1267-11A3-F2BA512B68B2}"/>
              </a:ext>
            </a:extLst>
          </p:cNvPr>
          <p:cNvGrpSpPr/>
          <p:nvPr/>
        </p:nvGrpSpPr>
        <p:grpSpPr>
          <a:xfrm>
            <a:off x="150906" y="361453"/>
            <a:ext cx="2028400" cy="2706093"/>
            <a:chOff x="278483" y="337785"/>
            <a:chExt cx="4256380" cy="45599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2D894F-B665-EBDE-6388-C822D2D35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b="18216"/>
            <a:stretch/>
          </p:blipFill>
          <p:spPr bwMode="auto">
            <a:xfrm>
              <a:off x="278483" y="337785"/>
              <a:ext cx="4157345" cy="30962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A0FBBEF-E9B6-A669-1380-CCD36123B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13" y="3429000"/>
              <a:ext cx="4222750" cy="14687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NZ" sz="15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Family Reflective Question:</a:t>
              </a:r>
              <a:endParaRPr lang="en-NZ" sz="900" b="1" dirty="0"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>
                <a:tabLst>
                  <a:tab pos="67628" algn="r"/>
                  <a:tab pos="4185761" algn="l"/>
                </a:tabLst>
              </a:pPr>
              <a:r>
                <a:rPr lang="en-NZ" sz="15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rebuchet MS" panose="020B0603020202020204" pitchFamily="34" charset="0"/>
                </a:rPr>
                <a:t>How does striving for health habits strengthen our sense of unity as a family?</a:t>
              </a:r>
              <a:r>
                <a:rPr lang="en-NZ" sz="9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rebuchet MS" panose="020B0603020202020204" pitchFamily="34" charset="0"/>
                </a:rPr>
                <a:t> </a:t>
              </a:r>
              <a:endParaRPr lang="en-NZ" sz="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NZ" sz="900" b="1" dirty="0">
                  <a:latin typeface="Times New Roman" panose="02020603050405020304" pitchFamily="18" charset="0"/>
                  <a:ea typeface="Calibri" panose="020F0502020204030204" pitchFamily="34" charset="0"/>
                  <a:cs typeface="Cordia New" panose="020B0304020202020204" pitchFamily="34" charset="-34"/>
                </a:rPr>
                <a:t> 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794A6B-885C-AAA2-CBF6-117D860AAB55}"/>
              </a:ext>
            </a:extLst>
          </p:cNvPr>
          <p:cNvSpPr txBox="1"/>
          <p:nvPr/>
        </p:nvSpPr>
        <p:spPr>
          <a:xfrm>
            <a:off x="234085" y="232378"/>
            <a:ext cx="222001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SPIRITUAL HEALTHY HABITS</a:t>
            </a:r>
            <a:endParaRPr lang="en-NZ" sz="1013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B39639-5472-5B81-C558-2F68B9A3E35F}"/>
              </a:ext>
            </a:extLst>
          </p:cNvPr>
          <p:cNvGrpSpPr/>
          <p:nvPr/>
        </p:nvGrpSpPr>
        <p:grpSpPr>
          <a:xfrm>
            <a:off x="2106230" y="2571751"/>
            <a:ext cx="2672715" cy="2238044"/>
            <a:chOff x="2597303" y="3782135"/>
            <a:chExt cx="3563620" cy="29840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2F781-6AF7-FCD0-9678-C7D691893182}"/>
                </a:ext>
              </a:extLst>
            </p:cNvPr>
            <p:cNvSpPr txBox="1"/>
            <p:nvPr/>
          </p:nvSpPr>
          <p:spPr>
            <a:xfrm>
              <a:off x="3372930" y="3782135"/>
              <a:ext cx="2348301" cy="53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b="1" dirty="0"/>
                <a:t>HEALTHY BEHAVIOURAL HABITS</a:t>
              </a:r>
              <a:endParaRPr lang="en-NZ" sz="1013" b="1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43650F-1565-984F-566A-7C2A2115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303" y="4332239"/>
              <a:ext cx="3563620" cy="243395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060699B8-CA76-3F6E-AC49-1831A71ECB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98468" y="1169476"/>
          <a:ext cx="5036865" cy="362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6246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159C9-DE6E-B629-71C9-38B1D528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187" y="0"/>
            <a:ext cx="3625732" cy="51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7E736-F5AC-01CD-A91B-204A4163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9"/>
            <a:ext cx="364296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52F93-C6FB-185D-3BFA-F0EF69F6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61" y="12059"/>
            <a:ext cx="361086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DA202-8F3D-BAB0-9A52-A459A04F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978" y="-12059"/>
            <a:ext cx="3643487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2AB07E-F6DD-2488-3D10-D1ED62B6F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30" y="-12059"/>
            <a:ext cx="3550571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58340-9E91-8DA9-B23C-D8B1FEB84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804" y="-12059"/>
            <a:ext cx="32661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A230-8C1C-CB05-86D7-51CEF709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42135"/>
            <a:ext cx="4023062" cy="846051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b="1" dirty="0"/>
              <a:t>Pre- &amp; Post-prevention programme data</a:t>
            </a:r>
            <a:br>
              <a:rPr lang="en-US" sz="1875" dirty="0"/>
            </a:br>
            <a:endParaRPr lang="en-US" sz="1875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5A2454-630A-E80C-DAB3-830BD91BBB1D}"/>
              </a:ext>
            </a:extLst>
          </p:cNvPr>
          <p:cNvSpPr txBox="1">
            <a:spLocks/>
          </p:cNvSpPr>
          <p:nvPr/>
        </p:nvSpPr>
        <p:spPr>
          <a:xfrm>
            <a:off x="442170" y="1916321"/>
            <a:ext cx="3636449" cy="2984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>
              <a:spcAft>
                <a:spcPts val="450"/>
              </a:spcAft>
            </a:pPr>
            <a:r>
              <a:rPr lang="en-US" sz="1500" b="1" dirty="0">
                <a:latin typeface="+mn-lt"/>
                <a:ea typeface="+mn-ea"/>
                <a:cs typeface="+mn-cs"/>
              </a:rPr>
              <a:t>Quantitative data:</a:t>
            </a:r>
            <a:endParaRPr lang="en-US" sz="1500" dirty="0">
              <a:latin typeface="+mn-lt"/>
              <a:ea typeface="+mn-ea"/>
              <a:cs typeface="+mn-cs"/>
            </a:endParaRPr>
          </a:p>
          <a:p>
            <a:pPr marL="34290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ea typeface="+mn-ea"/>
                <a:cs typeface="+mn-cs"/>
              </a:rPr>
              <a:t>Bodyweight &amp; Height = BMI</a:t>
            </a:r>
          </a:p>
          <a:p>
            <a:pPr marL="34290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ea typeface="+mn-ea"/>
                <a:cs typeface="+mn-cs"/>
              </a:rPr>
              <a:t>Waist-to-Hip Ratio = </a:t>
            </a:r>
            <a:r>
              <a:rPr lang="en-US" sz="1500" dirty="0" err="1">
                <a:latin typeface="+mn-lt"/>
                <a:ea typeface="+mn-ea"/>
                <a:cs typeface="+mn-cs"/>
              </a:rPr>
              <a:t>centralised</a:t>
            </a:r>
            <a:r>
              <a:rPr lang="en-US" sz="1500" dirty="0">
                <a:latin typeface="+mn-lt"/>
                <a:ea typeface="+mn-ea"/>
                <a:cs typeface="+mn-cs"/>
              </a:rPr>
              <a:t> obesity</a:t>
            </a:r>
          </a:p>
          <a:p>
            <a:pPr marL="34290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ea typeface="+mn-ea"/>
                <a:cs typeface="+mn-cs"/>
              </a:rPr>
              <a:t>Hua Oranga (adapted) = Family wellbeing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+mn-lt"/>
              <a:ea typeface="+mn-ea"/>
              <a:cs typeface="+mn-cs"/>
            </a:endParaRPr>
          </a:p>
          <a:p>
            <a:pPr>
              <a:spcAft>
                <a:spcPts val="450"/>
              </a:spcAft>
            </a:pPr>
            <a:r>
              <a:rPr lang="en-US" sz="1500" b="1" dirty="0">
                <a:latin typeface="+mn-lt"/>
                <a:ea typeface="+mn-ea"/>
                <a:cs typeface="+mn-cs"/>
              </a:rPr>
              <a:t>    Qualitative data:</a:t>
            </a:r>
          </a:p>
          <a:p>
            <a:pPr marL="42862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ea typeface="+mn-ea"/>
                <a:cs typeface="+mn-cs"/>
              </a:rPr>
              <a:t>Recorded feedback from Family Handbook</a:t>
            </a:r>
            <a:br>
              <a:rPr lang="en-US" sz="1500" dirty="0">
                <a:latin typeface="+mn-lt"/>
                <a:ea typeface="+mn-ea"/>
                <a:cs typeface="+mn-cs"/>
              </a:rPr>
            </a:br>
            <a:endParaRPr lang="en-US" sz="15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A6C58-246A-1549-9712-73DD0528F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5" r="9447"/>
          <a:stretch/>
        </p:blipFill>
        <p:spPr>
          <a:xfrm>
            <a:off x="4483341" y="599514"/>
            <a:ext cx="4069058" cy="39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6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A230-8C1C-CB05-86D7-51CEF709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21" y="376290"/>
            <a:ext cx="6858000" cy="846051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b="1" dirty="0"/>
              <a:t>Fanau Manuia Findings…</a:t>
            </a:r>
            <a:br>
              <a:rPr lang="en-US" sz="1875" dirty="0"/>
            </a:br>
            <a:endParaRPr lang="en-US" sz="1875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5A2454-630A-E80C-DAB3-830BD91BBB1D}"/>
              </a:ext>
            </a:extLst>
          </p:cNvPr>
          <p:cNvSpPr txBox="1">
            <a:spLocks/>
          </p:cNvSpPr>
          <p:nvPr/>
        </p:nvSpPr>
        <p:spPr>
          <a:xfrm>
            <a:off x="443040" y="1747879"/>
            <a:ext cx="3419569" cy="2984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>
              <a:spcAft>
                <a:spcPts val="450"/>
              </a:spcAft>
            </a:pPr>
            <a:br>
              <a:rPr lang="en-US" sz="4950" dirty="0">
                <a:latin typeface="+mn-lt"/>
                <a:ea typeface="+mn-ea"/>
                <a:cs typeface="+mn-cs"/>
              </a:rPr>
            </a:br>
            <a:endParaRPr lang="en-US" sz="495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2E5112-CC55-72EE-D4C3-0AE33467D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820443"/>
              </p:ext>
            </p:extLst>
          </p:nvPr>
        </p:nvGraphicFramePr>
        <p:xfrm>
          <a:off x="503339" y="1222341"/>
          <a:ext cx="7827861" cy="2121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087">
                  <a:extLst>
                    <a:ext uri="{9D8B030D-6E8A-4147-A177-3AD203B41FA5}">
                      <a16:colId xmlns:a16="http://schemas.microsoft.com/office/drawing/2014/main" val="4156791591"/>
                    </a:ext>
                  </a:extLst>
                </a:gridCol>
                <a:gridCol w="1314694">
                  <a:extLst>
                    <a:ext uri="{9D8B030D-6E8A-4147-A177-3AD203B41FA5}">
                      <a16:colId xmlns:a16="http://schemas.microsoft.com/office/drawing/2014/main" val="2424041285"/>
                    </a:ext>
                  </a:extLst>
                </a:gridCol>
                <a:gridCol w="1314694">
                  <a:extLst>
                    <a:ext uri="{9D8B030D-6E8A-4147-A177-3AD203B41FA5}">
                      <a16:colId xmlns:a16="http://schemas.microsoft.com/office/drawing/2014/main" val="2523353332"/>
                    </a:ext>
                  </a:extLst>
                </a:gridCol>
                <a:gridCol w="1314693">
                  <a:extLst>
                    <a:ext uri="{9D8B030D-6E8A-4147-A177-3AD203B41FA5}">
                      <a16:colId xmlns:a16="http://schemas.microsoft.com/office/drawing/2014/main" val="1944926261"/>
                    </a:ext>
                  </a:extLst>
                </a:gridCol>
                <a:gridCol w="1314693">
                  <a:extLst>
                    <a:ext uri="{9D8B030D-6E8A-4147-A177-3AD203B41FA5}">
                      <a16:colId xmlns:a16="http://schemas.microsoft.com/office/drawing/2014/main" val="3739019707"/>
                    </a:ext>
                  </a:extLst>
                </a:gridCol>
              </a:tblGrid>
              <a:tr h="341264">
                <a:tc rowSpan="2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Baseline </a:t>
                      </a:r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Post-programme</a:t>
                      </a:r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729093"/>
                  </a:ext>
                </a:extLst>
              </a:tr>
              <a:tr h="341264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Children</a:t>
                      </a:r>
                    </a:p>
                    <a:p>
                      <a:pPr algn="ctr"/>
                      <a:r>
                        <a:rPr lang="en-US" b="1" dirty="0"/>
                        <a:t>(n=9)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Adults</a:t>
                      </a:r>
                    </a:p>
                    <a:p>
                      <a:pPr algn="ctr"/>
                      <a:r>
                        <a:rPr lang="en-US" b="1" dirty="0"/>
                        <a:t>(n=13)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Children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(n=9)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Adults</a:t>
                      </a:r>
                    </a:p>
                    <a:p>
                      <a:pPr algn="ctr"/>
                      <a:r>
                        <a:rPr lang="en-US" b="1" dirty="0"/>
                        <a:t>(n=13)</a:t>
                      </a:r>
                      <a:endParaRPr lang="en-N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557333"/>
                  </a:ext>
                </a:extLst>
              </a:tr>
              <a:tr h="425850">
                <a:tc>
                  <a:txBody>
                    <a:bodyPr/>
                    <a:lstStyle/>
                    <a:p>
                      <a:r>
                        <a:rPr lang="en-US" dirty="0"/>
                        <a:t>Weight (average)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 kg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 kg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 kg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 kg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853862"/>
                  </a:ext>
                </a:extLst>
              </a:tr>
              <a:tr h="425850">
                <a:tc>
                  <a:txBody>
                    <a:bodyPr/>
                    <a:lstStyle/>
                    <a:p>
                      <a:r>
                        <a:rPr lang="en-US" dirty="0"/>
                        <a:t>BMI (average)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96 %ile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kg/m</a:t>
                      </a:r>
                      <a:r>
                        <a:rPr lang="en-US" sz="1100" baseline="30000" dirty="0"/>
                        <a:t>2</a:t>
                      </a:r>
                      <a:endParaRPr lang="en-N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95 %</a:t>
                      </a:r>
                      <a:r>
                        <a:rPr lang="en-US" dirty="0" err="1"/>
                        <a:t>ile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 kg/m</a:t>
                      </a:r>
                      <a:r>
                        <a:rPr lang="en-US" sz="1100" baseline="30000" dirty="0"/>
                        <a:t>2</a:t>
                      </a:r>
                      <a:endParaRPr lang="en-NZ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62878"/>
                  </a:ext>
                </a:extLst>
              </a:tr>
              <a:tr h="425850">
                <a:tc>
                  <a:txBody>
                    <a:bodyPr/>
                    <a:lstStyle/>
                    <a:p>
                      <a:r>
                        <a:rPr lang="en-US" dirty="0"/>
                        <a:t>Waist to Hip Ratio (average)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0.89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0.91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288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00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60044E-ED58-5DAF-8AB9-AA08AF30B073}"/>
              </a:ext>
            </a:extLst>
          </p:cNvPr>
          <p:cNvSpPr txBox="1">
            <a:spLocks/>
          </p:cNvSpPr>
          <p:nvPr/>
        </p:nvSpPr>
        <p:spPr>
          <a:xfrm>
            <a:off x="235131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399476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2000" b="1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Family wellbeing</a:t>
            </a:r>
            <a:br>
              <a:rPr lang="en-US" sz="2000" b="0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F8B830-ADFD-1FAB-A6D9-D039B8FE3C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961792"/>
              </p:ext>
            </p:extLst>
          </p:nvPr>
        </p:nvGraphicFramePr>
        <p:xfrm>
          <a:off x="2481943" y="326570"/>
          <a:ext cx="6596743" cy="4351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26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5F72F-1B53-CE28-5F33-48ED8845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7"/>
            <a:ext cx="3276452" cy="1467631"/>
          </a:xfrm>
        </p:spPr>
        <p:txBody>
          <a:bodyPr anchor="b">
            <a:normAutofit/>
          </a:bodyPr>
          <a:lstStyle/>
          <a:p>
            <a:r>
              <a:rPr lang="en-NZ" sz="4050" b="1" dirty="0"/>
              <a:t>Project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CF7DB-3FF0-80B4-BEDA-7B78317FB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2154674"/>
            <a:ext cx="3542199" cy="2490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1650" b="1" dirty="0"/>
              <a:t>Aim: </a:t>
            </a:r>
            <a:r>
              <a:rPr lang="en-NZ" sz="1650" dirty="0"/>
              <a:t> Evaluate the Fanau Manuia Programme, with specific focus on the Pacific Family Model (PFM) approach.</a:t>
            </a:r>
          </a:p>
          <a:p>
            <a:pPr marL="0" indent="0">
              <a:buNone/>
            </a:pPr>
            <a:r>
              <a:rPr lang="en-NZ" sz="1650" b="1" dirty="0"/>
              <a:t>Approach: </a:t>
            </a:r>
            <a:r>
              <a:rPr lang="en-NZ" sz="1650" dirty="0"/>
              <a:t>Citizens Panels used for knowledge exchange and to understand the utility of the PFM approach.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4FF15-60D7-776B-046E-6CAC7A1B3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0" r="30250"/>
          <a:stretch/>
        </p:blipFill>
        <p:spPr>
          <a:xfrm>
            <a:off x="3943350" y="7"/>
            <a:ext cx="5199508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F3E015-C84D-ADCF-3A0D-502718859F23}"/>
                  </a:ext>
                </a:extLst>
              </p14:cNvPr>
              <p14:cNvContentPartPr/>
              <p14:nvPr/>
            </p14:nvContentPartPr>
            <p14:xfrm>
              <a:off x="2491365" y="1249593"/>
              <a:ext cx="360" cy="3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F3E015-C84D-ADCF-3A0D-502718859F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3365" y="1141953"/>
                <a:ext cx="36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0B45C7-1402-8F34-4A1B-9CA24B8983A8}"/>
                  </a:ext>
                </a:extLst>
              </p14:cNvPr>
              <p14:cNvContentPartPr/>
              <p14:nvPr/>
            </p14:nvContentPartPr>
            <p14:xfrm>
              <a:off x="2231445" y="132519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0B45C7-1402-8F34-4A1B-9CA24B8983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3445" y="12171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210FB11-FD72-52DB-5149-A13953D00A6D}"/>
                  </a:ext>
                </a:extLst>
              </p14:cNvPr>
              <p14:cNvContentPartPr/>
              <p14:nvPr/>
            </p14:nvContentPartPr>
            <p14:xfrm>
              <a:off x="1828605" y="136695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210FB11-FD72-52DB-5149-A13953D00A6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10605" y="1259313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14A9912-B36E-519F-3B78-F0058E6A0F73}"/>
              </a:ext>
            </a:extLst>
          </p:cNvPr>
          <p:cNvGrpSpPr/>
          <p:nvPr/>
        </p:nvGrpSpPr>
        <p:grpSpPr>
          <a:xfrm>
            <a:off x="1350165" y="1501233"/>
            <a:ext cx="360" cy="360"/>
            <a:chOff x="1350165" y="1501233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3EF7FF8-A25A-C424-AD4E-95C7BE3D12EC}"/>
                    </a:ext>
                  </a:extLst>
                </p14:cNvPr>
                <p14:cNvContentPartPr/>
                <p14:nvPr/>
              </p14:nvContentPartPr>
              <p14:xfrm>
                <a:off x="1350165" y="150123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3EF7FF8-A25A-C424-AD4E-95C7BE3D12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2525" y="13935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FC3ECFB-11D2-1D21-E249-B3E8D789CA0B}"/>
                    </a:ext>
                  </a:extLst>
                </p14:cNvPr>
                <p14:cNvContentPartPr/>
                <p14:nvPr/>
              </p14:nvContentPartPr>
              <p14:xfrm>
                <a:off x="1350165" y="1501233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FC3ECFB-11D2-1D21-E249-B3E8D789CA0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2525" y="13935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AEB4265-3AEC-DCD2-9D25-FE95EF528B9C}"/>
                  </a:ext>
                </a:extLst>
              </p14:cNvPr>
              <p14:cNvContentPartPr/>
              <p14:nvPr/>
            </p14:nvContentPartPr>
            <p14:xfrm>
              <a:off x="754365" y="272595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AEB4265-3AEC-DCD2-9D25-FE95EF528B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6725" y="261831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7A48BF-DF28-9460-C3E0-E3E9B65B6D74}"/>
                  </a:ext>
                </a:extLst>
              </p14:cNvPr>
              <p14:cNvContentPartPr/>
              <p14:nvPr/>
            </p14:nvContentPartPr>
            <p14:xfrm>
              <a:off x="1828605" y="654153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7A48BF-DF28-9460-C3E0-E3E9B65B6D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0605" y="546153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41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2424" y="315858"/>
            <a:ext cx="2456631" cy="62852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70" y="717048"/>
            <a:ext cx="4122749" cy="3901002"/>
          </a:xfrm>
        </p:spPr>
        <p:txBody>
          <a:bodyPr numCol="1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20000"/>
              <a:buNone/>
            </a:pPr>
            <a:endParaRPr lang="en-US" sz="2000" b="1" i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en-US" sz="1900" b="1" dirty="0">
                <a:solidFill>
                  <a:schemeClr val="accent6"/>
                </a:solidFill>
              </a:rPr>
              <a:t>Ngaire Lerwill</a:t>
            </a:r>
            <a:r>
              <a:rPr lang="en-US" sz="1900" b="1" dirty="0">
                <a:solidFill>
                  <a:schemeClr val="tx1"/>
                </a:solidFill>
              </a:rPr>
              <a:t>: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/>
              <a:t>Project Manager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>
                <a:solidFill>
                  <a:schemeClr val="accent6"/>
                </a:solidFill>
              </a:rPr>
              <a:t>Layla Latu:</a:t>
            </a:r>
            <a:r>
              <a:rPr lang="en-US" sz="1900" dirty="0">
                <a:solidFill>
                  <a:schemeClr val="accent6"/>
                </a:solidFill>
              </a:rPr>
              <a:t> </a:t>
            </a:r>
            <a:r>
              <a:rPr lang="en-US" sz="1900" dirty="0"/>
              <a:t>Research Assistant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/>
              <a:t>Tupou Pulu:</a:t>
            </a:r>
            <a:r>
              <a:rPr lang="en-US" sz="1900" dirty="0"/>
              <a:t> Research Assistant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/>
              <a:t>Veisinia Pulu:</a:t>
            </a:r>
            <a:r>
              <a:rPr lang="en-US" sz="1900" dirty="0"/>
              <a:t> Researcher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>
                <a:solidFill>
                  <a:schemeClr val="accent6"/>
                </a:solidFill>
              </a:rPr>
              <a:t>Prachee Gokhale</a:t>
            </a:r>
            <a:r>
              <a:rPr lang="en-US" sz="1900" b="1" dirty="0"/>
              <a:t>:</a:t>
            </a:r>
            <a:r>
              <a:rPr lang="en-US" sz="1900" dirty="0"/>
              <a:t> Research Manager (Laboratory)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>
                <a:solidFill>
                  <a:schemeClr val="accent6"/>
                </a:solidFill>
              </a:rPr>
              <a:t>Dr Marine Corbin:</a:t>
            </a:r>
            <a:r>
              <a:rPr lang="en-US" sz="1900" dirty="0">
                <a:solidFill>
                  <a:schemeClr val="accent6"/>
                </a:solidFill>
              </a:rPr>
              <a:t> </a:t>
            </a:r>
            <a:r>
              <a:rPr lang="en-US" sz="1900" dirty="0"/>
              <a:t>Biostatistician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/>
              <a:t>Assoc Prof</a:t>
            </a:r>
            <a:r>
              <a:rPr lang="en-US" sz="1900" dirty="0"/>
              <a:t> </a:t>
            </a:r>
            <a:r>
              <a:rPr lang="en-US" sz="1900" b="1" dirty="0"/>
              <a:t>Deborah Read: </a:t>
            </a:r>
            <a:r>
              <a:rPr lang="en-US" sz="1900" dirty="0"/>
              <a:t>Senior Researcher</a:t>
            </a:r>
            <a:endParaRPr lang="en-US" sz="19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>
                <a:solidFill>
                  <a:schemeClr val="accent6"/>
                </a:solidFill>
              </a:rPr>
              <a:t>Prof Barry Borman</a:t>
            </a:r>
            <a:r>
              <a:rPr lang="en-US" sz="1900" b="1" dirty="0"/>
              <a:t>:</a:t>
            </a:r>
            <a:r>
              <a:rPr lang="en-US" sz="1900" dirty="0"/>
              <a:t> Senior Researcher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b="1" dirty="0">
                <a:solidFill>
                  <a:srgbClr val="0070C0"/>
                </a:solidFill>
              </a:rPr>
              <a:t>Fanau Manuia Team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C9A583-7E89-80E9-AA21-4B2A6110AE6B}"/>
              </a:ext>
            </a:extLst>
          </p:cNvPr>
          <p:cNvSpPr txBox="1">
            <a:spLocks/>
          </p:cNvSpPr>
          <p:nvPr/>
        </p:nvSpPr>
        <p:spPr>
          <a:xfrm>
            <a:off x="4478120" y="986764"/>
            <a:ext cx="4278849" cy="3631286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9476"/>
              </a:buClr>
              <a:buSzPct val="12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Sera Tapu-Ta’ala:</a:t>
            </a:r>
            <a:r>
              <a:rPr lang="en-US" sz="2000" dirty="0"/>
              <a:t> Diabetes Nurse Specialist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Dr Kathy Fuge: </a:t>
            </a:r>
            <a:r>
              <a:rPr lang="en-US" sz="2000" dirty="0"/>
              <a:t>Director, Bee Healthy</a:t>
            </a: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Maria Eneliko:</a:t>
            </a:r>
            <a:r>
              <a:rPr lang="en-US" sz="2000" dirty="0"/>
              <a:t> Bee Healthy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Akarere Henry:</a:t>
            </a:r>
            <a:r>
              <a:rPr lang="en-US" sz="2000" dirty="0"/>
              <a:t> South Waikato Pacific Island Community Trust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Dr Anna Matheson:</a:t>
            </a:r>
            <a:r>
              <a:rPr lang="en-US" sz="2000" dirty="0"/>
              <a:t> Victoria University of Wellington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Prof Jeremy Krebs:</a:t>
            </a:r>
            <a:r>
              <a:rPr lang="en-US" sz="2000" dirty="0"/>
              <a:t> University of Otago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Prof Te Kani Kingi:</a:t>
            </a:r>
            <a:r>
              <a:rPr lang="en-US" sz="2000" dirty="0"/>
              <a:t> Te Whare Wananga o </a:t>
            </a:r>
            <a:r>
              <a:rPr lang="en-US" sz="2000" dirty="0" err="1"/>
              <a:t>Awanuiarangi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Assistant Prof Nia Aitaoto:</a:t>
            </a:r>
            <a:r>
              <a:rPr lang="en-US" sz="2000" dirty="0"/>
              <a:t> </a:t>
            </a:r>
            <a:r>
              <a:rPr lang="en-NZ" dirty="0"/>
              <a:t>National Association of Pasifika Organizations, US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3FBE-5F85-A461-EF12-2C2ED1FF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758" y="348539"/>
            <a:ext cx="3108712" cy="1093656"/>
          </a:xfrm>
        </p:spPr>
        <p:txBody>
          <a:bodyPr anchor="b">
            <a:normAutofit/>
          </a:bodyPr>
          <a:lstStyle/>
          <a:p>
            <a:pPr algn="ctr"/>
            <a:br>
              <a:rPr lang="en-NZ" sz="2000" b="1" dirty="0">
                <a:latin typeface="Thorndale AMT" panose="02020603050405020304" pitchFamily="18" charset="0"/>
                <a:cs typeface="Thorndale AMT" panose="02020603050405020304" pitchFamily="18" charset="0"/>
              </a:rPr>
            </a:br>
            <a:r>
              <a:rPr lang="en-NZ" sz="2700" b="1" dirty="0">
                <a:solidFill>
                  <a:schemeClr val="bg1"/>
                </a:solidFill>
                <a:latin typeface="+mn-lt"/>
                <a:cs typeface="Thorndale AMT" panose="02020603050405020304" pitchFamily="18" charset="0"/>
              </a:rPr>
              <a:t>Citizens Panels </a:t>
            </a:r>
            <a:br>
              <a:rPr lang="en-NZ" sz="2000" b="1" dirty="0">
                <a:solidFill>
                  <a:schemeClr val="bg1"/>
                </a:solidFill>
                <a:latin typeface="+mn-lt"/>
                <a:cs typeface="Thorndale AMT" panose="02020603050405020304" pitchFamily="18" charset="0"/>
              </a:rPr>
            </a:br>
            <a:endParaRPr lang="en-NZ" sz="2000" b="1" dirty="0">
              <a:solidFill>
                <a:schemeClr val="bg1"/>
              </a:solidFill>
              <a:latin typeface="Thorndale AMT" panose="02020603050405020304" pitchFamily="18" charset="0"/>
              <a:cs typeface="Thorndale AMT" panose="02020603050405020304" pitchFamily="18" charset="0"/>
            </a:endParaRP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5143500"/>
            <a:chOff x="12068638" y="0"/>
            <a:chExt cx="123362" cy="6858000"/>
          </a:xfrm>
        </p:grpSpPr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448572-E64D-BAA9-4703-778782B60B81}"/>
              </a:ext>
            </a:extLst>
          </p:cNvPr>
          <p:cNvSpPr txBox="1"/>
          <p:nvPr/>
        </p:nvSpPr>
        <p:spPr>
          <a:xfrm>
            <a:off x="154530" y="513654"/>
            <a:ext cx="2243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b="1" dirty="0">
                <a:solidFill>
                  <a:schemeClr val="bg1"/>
                </a:solidFill>
                <a:latin typeface="+mn-lt"/>
                <a:cs typeface="Thorndale AMT" panose="02020603050405020304" pitchFamily="18" charset="0"/>
              </a:rPr>
              <a:t>Is a developmental and dynamic way to evaluate, with the key participants at the vanguard of shared knowledge exchange and consultation</a:t>
            </a:r>
            <a:endParaRPr lang="en-NZ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5A2641EB-1177-A0DF-D067-C7B9AC78C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5"/>
          <a:stretch/>
        </p:blipFill>
        <p:spPr>
          <a:xfrm rot="5400000">
            <a:off x="107861" y="2084712"/>
            <a:ext cx="3056156" cy="3027683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2C1D827-CBF3-76FB-985D-6B5D98FD4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67" b="24924"/>
          <a:stretch/>
        </p:blipFill>
        <p:spPr>
          <a:xfrm>
            <a:off x="2528642" y="348539"/>
            <a:ext cx="3383563" cy="1759849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26797-1FDD-DB62-B1F2-F085EDA42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124248"/>
              </p:ext>
            </p:extLst>
          </p:nvPr>
        </p:nvGraphicFramePr>
        <p:xfrm>
          <a:off x="4343399" y="1796142"/>
          <a:ext cx="4678503" cy="333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844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07F30-0F68-F6F2-4920-9C04FB17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2594886-CF3C-37BD-BC28-DB0C9129C511}"/>
              </a:ext>
            </a:extLst>
          </p:cNvPr>
          <p:cNvSpPr/>
          <p:nvPr/>
        </p:nvSpPr>
        <p:spPr>
          <a:xfrm>
            <a:off x="1420586" y="2782214"/>
            <a:ext cx="4451566" cy="2365261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18606-0BA3-021E-07AF-35D1F96C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138599"/>
            <a:ext cx="8392389" cy="434175"/>
          </a:xfrm>
        </p:spPr>
        <p:txBody>
          <a:bodyPr anchor="b">
            <a:normAutofit fontScale="90000"/>
          </a:bodyPr>
          <a:lstStyle/>
          <a:p>
            <a:br>
              <a:rPr lang="en-NZ" sz="2000" b="1" dirty="0">
                <a:latin typeface="Thorndale AMT" panose="02020603050405020304" pitchFamily="18" charset="0"/>
                <a:cs typeface="Thorndale AMT" panose="02020603050405020304" pitchFamily="18" charset="0"/>
              </a:rPr>
            </a:br>
            <a:r>
              <a:rPr lang="en-NZ" sz="2700" b="1" dirty="0">
                <a:latin typeface="+mn-lt"/>
                <a:cs typeface="Thorndale AMT" panose="02020603050405020304" pitchFamily="18" charset="0"/>
              </a:rPr>
              <a:t>Key themes </a:t>
            </a:r>
            <a:r>
              <a:rPr lang="en-NZ" sz="2200" b="1" dirty="0">
                <a:latin typeface="+mn-lt"/>
                <a:cs typeface="Thorndale AMT" panose="02020603050405020304" pitchFamily="18" charset="0"/>
              </a:rPr>
              <a:t>– Pacific Family Model (PFM) Approach enhances…</a:t>
            </a:r>
            <a:endParaRPr lang="en-NZ" sz="2200" b="1" dirty="0">
              <a:latin typeface="Thorndale AMT" panose="02020603050405020304" pitchFamily="18" charset="0"/>
              <a:cs typeface="Thorndale AMT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0E21A-7D6E-683A-DDCF-5BECD1C6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2" y="780009"/>
            <a:ext cx="2281624" cy="215723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Community context</a:t>
            </a:r>
          </a:p>
          <a:p>
            <a:r>
              <a:rPr lang="en-US" sz="1200" b="1" i="1" dirty="0"/>
              <a:t>Strong families = Strong communities </a:t>
            </a:r>
            <a:endParaRPr lang="en-US" sz="1200" dirty="0"/>
          </a:p>
          <a:p>
            <a:r>
              <a:rPr lang="en-US" sz="1200" dirty="0"/>
              <a:t>Enhances social cohesion through community engagement</a:t>
            </a:r>
          </a:p>
          <a:p>
            <a:r>
              <a:rPr lang="en-US" sz="1200" dirty="0"/>
              <a:t>PFM could be adapted for a community context – families viewed as building blocks of society</a:t>
            </a:r>
          </a:p>
          <a:p>
            <a:pPr marL="0" indent="0">
              <a:buNone/>
            </a:pPr>
            <a:endParaRPr lang="en-NZ" sz="1200" dirty="0"/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EA86A6E9-2BAA-9348-239B-D23105D9C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5143500"/>
            <a:chOff x="12068638" y="0"/>
            <a:chExt cx="123362" cy="6858000"/>
          </a:xfrm>
        </p:grpSpPr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21E7257E-359F-3475-D1EC-882910AE1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A30685E0-CD9D-B905-CB4F-C0D8E8C53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2D5B4E-D8BD-AA1F-3E70-4A05A7AB0463}"/>
              </a:ext>
            </a:extLst>
          </p:cNvPr>
          <p:cNvSpPr txBox="1">
            <a:spLocks/>
          </p:cNvSpPr>
          <p:nvPr/>
        </p:nvSpPr>
        <p:spPr>
          <a:xfrm>
            <a:off x="2823273" y="699052"/>
            <a:ext cx="2476082" cy="223818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9476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Health context</a:t>
            </a:r>
          </a:p>
          <a:p>
            <a:r>
              <a:rPr lang="en-US" sz="1200" dirty="0"/>
              <a:t>The model paves the way for ‘tailoring’ resources, strategies and inclusion of all facets of health (Fonofale model) to be included in a programme</a:t>
            </a:r>
          </a:p>
          <a:p>
            <a:r>
              <a:rPr lang="en-US" sz="1200" b="1" dirty="0"/>
              <a:t>Encourages families to read their realities of their environment – (eg. budgeting, healthy meals)</a:t>
            </a:r>
            <a:endParaRPr lang="en-US" sz="500" b="1" dirty="0"/>
          </a:p>
          <a:p>
            <a:r>
              <a:rPr lang="en-US" sz="1200" dirty="0"/>
              <a:t>The PFM recognizes the interconnectedness of social, cultural, environmental factors of health (eg. Healthy living at church AND at home)</a:t>
            </a:r>
          </a:p>
          <a:p>
            <a:pPr marL="0" indent="0">
              <a:buNone/>
            </a:pPr>
            <a:endParaRPr lang="en-NZ" sz="13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89AB14-9DD4-9642-0903-06C8011A8104}"/>
              </a:ext>
            </a:extLst>
          </p:cNvPr>
          <p:cNvSpPr txBox="1">
            <a:spLocks/>
          </p:cNvSpPr>
          <p:nvPr/>
        </p:nvSpPr>
        <p:spPr>
          <a:xfrm>
            <a:off x="5752710" y="688835"/>
            <a:ext cx="2929856" cy="251972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9476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Social-Educational context</a:t>
            </a:r>
          </a:p>
          <a:p>
            <a:pPr marL="0" indent="0">
              <a:buNone/>
            </a:pPr>
            <a:r>
              <a:rPr lang="en-US" sz="1300" b="1" dirty="0"/>
              <a:t>Used:</a:t>
            </a:r>
          </a:p>
          <a:p>
            <a:pPr lvl="1"/>
            <a:r>
              <a:rPr lang="en-US" sz="1300" dirty="0"/>
              <a:t>Social capital </a:t>
            </a:r>
          </a:p>
          <a:p>
            <a:pPr lvl="1"/>
            <a:r>
              <a:rPr lang="en-US" sz="1300" dirty="0"/>
              <a:t>Partner with other groups (schools, NGOs)</a:t>
            </a:r>
          </a:p>
          <a:p>
            <a:r>
              <a:rPr lang="en-US" sz="1300" dirty="0"/>
              <a:t>Created an environment for families to achieve FM goals</a:t>
            </a:r>
          </a:p>
          <a:p>
            <a:r>
              <a:rPr lang="en-US" sz="1300" b="1" dirty="0"/>
              <a:t>PFM enabled families to live a </a:t>
            </a:r>
            <a:r>
              <a:rPr lang="en-US" sz="1300" b="1" u="sng" dirty="0"/>
              <a:t>coherent </a:t>
            </a:r>
            <a:r>
              <a:rPr lang="en-US" sz="1300" b="1" dirty="0"/>
              <a:t>lifestyle – education, sports, and church </a:t>
            </a:r>
          </a:p>
          <a:p>
            <a:pPr marL="0" indent="0">
              <a:buNone/>
            </a:pPr>
            <a:endParaRPr lang="en-NZ" sz="13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04E9F6-DCC6-E639-B509-9D6E063D91D8}"/>
              </a:ext>
            </a:extLst>
          </p:cNvPr>
          <p:cNvSpPr txBox="1">
            <a:spLocks/>
          </p:cNvSpPr>
          <p:nvPr/>
        </p:nvSpPr>
        <p:spPr>
          <a:xfrm>
            <a:off x="2075738" y="3038649"/>
            <a:ext cx="3305392" cy="19369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9476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Family context</a:t>
            </a:r>
            <a:endParaRPr lang="en-US" sz="1100" dirty="0"/>
          </a:p>
          <a:p>
            <a:pPr lvl="1"/>
            <a:r>
              <a:rPr lang="en-US" sz="1300" dirty="0"/>
              <a:t>Builds resilience by having a common purpose in the programme</a:t>
            </a:r>
          </a:p>
          <a:p>
            <a:pPr lvl="1"/>
            <a:r>
              <a:rPr lang="en-US" sz="1300" b="1" dirty="0"/>
              <a:t>Fosters cohesion  and unity within and across families</a:t>
            </a:r>
          </a:p>
          <a:p>
            <a:pPr lvl="1"/>
            <a:r>
              <a:rPr lang="en-US" sz="1300" dirty="0"/>
              <a:t>Enhances intergenerational connections</a:t>
            </a:r>
          </a:p>
          <a:p>
            <a:pPr lvl="1"/>
            <a:r>
              <a:rPr lang="en-US" sz="1300" dirty="0"/>
              <a:t>Develops knowledge for all families</a:t>
            </a:r>
          </a:p>
          <a:p>
            <a:pPr lvl="1"/>
            <a:r>
              <a:rPr lang="en-US" sz="1300" b="1" dirty="0"/>
              <a:t>Parents and children re-established meaningful discussions (eg. reflective questions = developing knowledge &amp; cohesion)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814E3F-5CEC-D316-5915-9CFB6DA14F3F}"/>
                  </a:ext>
                </a:extLst>
              </p14:cNvPr>
              <p14:cNvContentPartPr/>
              <p14:nvPr/>
            </p14:nvContentPartPr>
            <p14:xfrm>
              <a:off x="5830005" y="100623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814E3F-5CEC-D316-5915-9CFB6DA14F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2005" y="8985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A4ECF56-FBDF-5076-D51D-8E688A934E5C}"/>
                  </a:ext>
                </a:extLst>
              </p14:cNvPr>
              <p14:cNvContentPartPr/>
              <p14:nvPr/>
            </p14:nvContentPartPr>
            <p14:xfrm>
              <a:off x="4823445" y="182019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A4ECF56-FBDF-5076-D51D-8E688A934E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5445" y="17121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0913F4-6440-001B-77BD-8F610719197F}"/>
                  </a:ext>
                </a:extLst>
              </p14:cNvPr>
              <p14:cNvContentPartPr/>
              <p14:nvPr/>
            </p14:nvContentPartPr>
            <p14:xfrm>
              <a:off x="3992925" y="2029713"/>
              <a:ext cx="36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0913F4-6440-001B-77BD-8F61071919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5285" y="1921713"/>
                <a:ext cx="3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132098C-2602-4571-09C3-156561B758B3}"/>
                  </a:ext>
                </a:extLst>
              </p14:cNvPr>
              <p14:cNvContentPartPr/>
              <p14:nvPr/>
            </p14:nvContentPartPr>
            <p14:xfrm>
              <a:off x="3749565" y="16607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132098C-2602-4571-09C3-156561B758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31925" y="155271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B6AC1A6-088D-CC8E-68EB-A8E493DA8903}"/>
                  </a:ext>
                </a:extLst>
              </p14:cNvPr>
              <p14:cNvContentPartPr/>
              <p14:nvPr/>
            </p14:nvContentPartPr>
            <p14:xfrm>
              <a:off x="3371925" y="2046633"/>
              <a:ext cx="360" cy="8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B6AC1A6-088D-CC8E-68EB-A8E493DA89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54285" y="1938993"/>
                <a:ext cx="360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43A249-4CD0-F6EC-9114-0D8A1821213F}"/>
                  </a:ext>
                </a:extLst>
              </p14:cNvPr>
              <p14:cNvContentPartPr/>
              <p14:nvPr/>
            </p14:nvContentPartPr>
            <p14:xfrm>
              <a:off x="1042747" y="184184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43A249-4CD0-F6EC-9114-0D8A182121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5107" y="173420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F38C5BF-9025-D330-9C7A-1DCD9CF764DA}"/>
                  </a:ext>
                </a:extLst>
              </p14:cNvPr>
              <p14:cNvContentPartPr/>
              <p14:nvPr/>
            </p14:nvContentPartPr>
            <p14:xfrm>
              <a:off x="3996187" y="16319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F38C5BF-9025-D330-9C7A-1DCD9CF764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78187" y="152432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0F167-706F-CC51-1179-6E8829A06FCB}"/>
              </a:ext>
            </a:extLst>
          </p:cNvPr>
          <p:cNvGrpSpPr/>
          <p:nvPr/>
        </p:nvGrpSpPr>
        <p:grpSpPr>
          <a:xfrm>
            <a:off x="3847147" y="1516760"/>
            <a:ext cx="360" cy="7200"/>
            <a:chOff x="3847147" y="1516760"/>
            <a:chExt cx="360" cy="7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AE2165F-C81A-4EA9-7440-C054253A819D}"/>
                    </a:ext>
                  </a:extLst>
                </p14:cNvPr>
                <p14:cNvContentPartPr/>
                <p14:nvPr/>
              </p14:nvContentPartPr>
              <p14:xfrm>
                <a:off x="3847147" y="1516760"/>
                <a:ext cx="360" cy="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AE2165F-C81A-4EA9-7440-C054253A819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29147" y="1409120"/>
                  <a:ext cx="36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DF4B659-0DA4-BED6-86D1-7F7A22B9C65B}"/>
                    </a:ext>
                  </a:extLst>
                </p14:cNvPr>
                <p14:cNvContentPartPr/>
                <p14:nvPr/>
              </p14:nvContentPartPr>
              <p14:xfrm>
                <a:off x="3847147" y="152360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DF4B659-0DA4-BED6-86D1-7F7A22B9C6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9147" y="141596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D3A76BA-7EA0-F632-788E-B79643EC7088}"/>
                  </a:ext>
                </a:extLst>
              </p14:cNvPr>
              <p14:cNvContentPartPr/>
              <p14:nvPr/>
            </p14:nvContentPartPr>
            <p14:xfrm>
              <a:off x="3427027" y="2004560"/>
              <a:ext cx="288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D3A76BA-7EA0-F632-788E-B79643EC708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09387" y="1896920"/>
                <a:ext cx="38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8273365-845D-F9A7-1182-AE35E46F7A8F}"/>
                  </a:ext>
                </a:extLst>
              </p14:cNvPr>
              <p14:cNvContentPartPr/>
              <p14:nvPr/>
            </p14:nvContentPartPr>
            <p14:xfrm>
              <a:off x="3528547" y="2553200"/>
              <a:ext cx="288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8273365-845D-F9A7-1182-AE35E46F7A8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0907" y="2445560"/>
                <a:ext cx="38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F1348BB-44C7-D497-0F8D-54E94986BFCD}"/>
                  </a:ext>
                </a:extLst>
              </p14:cNvPr>
              <p14:cNvContentPartPr/>
              <p14:nvPr/>
            </p14:nvContentPartPr>
            <p14:xfrm>
              <a:off x="1663027" y="3997160"/>
              <a:ext cx="2880" cy="5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F1348BB-44C7-D497-0F8D-54E94986BF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45387" y="3889520"/>
                <a:ext cx="385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A94E9FE-3424-B324-83DD-A8A7EF5AD492}"/>
                  </a:ext>
                </a:extLst>
              </p14:cNvPr>
              <p14:cNvContentPartPr/>
              <p14:nvPr/>
            </p14:nvContentPartPr>
            <p14:xfrm>
              <a:off x="5159559" y="4938994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A94E9FE-3424-B324-83DD-A8A7EF5AD49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41559" y="483099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0603B9B-E0BA-EC1A-3760-FA1D74B49664}"/>
                  </a:ext>
                </a:extLst>
              </p14:cNvPr>
              <p14:cNvContentPartPr/>
              <p14:nvPr/>
            </p14:nvContentPartPr>
            <p14:xfrm>
              <a:off x="6119679" y="4506634"/>
              <a:ext cx="360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0603B9B-E0BA-EC1A-3760-FA1D74B4966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02039" y="4398634"/>
                <a:ext cx="3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F8CA7BD-C2B4-7A58-F5CE-BDAC7D366990}"/>
                  </a:ext>
                </a:extLst>
              </p14:cNvPr>
              <p14:cNvContentPartPr/>
              <p14:nvPr/>
            </p14:nvContentPartPr>
            <p14:xfrm>
              <a:off x="6417525" y="38498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F8CA7BD-C2B4-7A58-F5CE-BDAC7D3669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99525" y="3742233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A0FC90DE-90FC-A586-40A4-7890BFF89EEF}"/>
              </a:ext>
            </a:extLst>
          </p:cNvPr>
          <p:cNvGrpSpPr/>
          <p:nvPr/>
        </p:nvGrpSpPr>
        <p:grpSpPr>
          <a:xfrm>
            <a:off x="6610485" y="754593"/>
            <a:ext cx="83880" cy="210240"/>
            <a:chOff x="6610485" y="754593"/>
            <a:chExt cx="83880" cy="210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E25E804-0E07-6A31-FD11-A0F171660DA6}"/>
                    </a:ext>
                  </a:extLst>
                </p14:cNvPr>
                <p14:cNvContentPartPr/>
                <p14:nvPr/>
              </p14:nvContentPartPr>
              <p14:xfrm>
                <a:off x="6610485" y="961233"/>
                <a:ext cx="5400" cy="3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E25E804-0E07-6A31-FD11-A0F171660DA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92485" y="853233"/>
                  <a:ext cx="410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6702329-FF06-173D-160E-35A91C5A9A72}"/>
                    </a:ext>
                  </a:extLst>
                </p14:cNvPr>
                <p14:cNvContentPartPr/>
                <p14:nvPr/>
              </p14:nvContentPartPr>
              <p14:xfrm>
                <a:off x="6694005" y="754593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6702329-FF06-173D-160E-35A91C5A9A7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76005" y="64695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378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4C69-F90D-D1F1-B187-FE4FC4FB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D7BB-B86A-58A1-A0D5-E3A32F5D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658" y="231751"/>
            <a:ext cx="3276452" cy="845524"/>
          </a:xfrm>
        </p:spPr>
        <p:txBody>
          <a:bodyPr anchor="b">
            <a:normAutofit/>
          </a:bodyPr>
          <a:lstStyle/>
          <a:p>
            <a:r>
              <a:rPr lang="en-NZ" sz="4050" b="1" dirty="0"/>
              <a:t>What next?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6ABD3A9-132E-B760-43DF-E176AD6E43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476988"/>
              </p:ext>
            </p:extLst>
          </p:nvPr>
        </p:nvGraphicFramePr>
        <p:xfrm>
          <a:off x="460345" y="1343078"/>
          <a:ext cx="7712105" cy="2686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1DE316-93F9-8737-DA5E-AFAD4F5D1BDC}"/>
                  </a:ext>
                </a:extLst>
              </p14:cNvPr>
              <p14:cNvContentPartPr/>
              <p14:nvPr/>
            </p14:nvContentPartPr>
            <p14:xfrm>
              <a:off x="2491365" y="1249593"/>
              <a:ext cx="360" cy="3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1DE316-93F9-8737-DA5E-AFAD4F5D1B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3365" y="1141593"/>
                <a:ext cx="36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A4C2D7-7E56-A390-633E-9878E3302CB9}"/>
                  </a:ext>
                </a:extLst>
              </p14:cNvPr>
              <p14:cNvContentPartPr/>
              <p14:nvPr/>
            </p14:nvContentPartPr>
            <p14:xfrm>
              <a:off x="2231445" y="132519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4A4C2D7-7E56-A390-633E-9878E3302C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13445" y="12171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173465-8896-75E2-3047-83B4242C6D4C}"/>
                  </a:ext>
                </a:extLst>
              </p14:cNvPr>
              <p14:cNvContentPartPr/>
              <p14:nvPr/>
            </p14:nvContentPartPr>
            <p14:xfrm>
              <a:off x="1828605" y="136695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173465-8896-75E2-3047-83B4242C6D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10605" y="1258953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CA1F7DC-EDBF-2595-0536-89646DB35E3C}"/>
              </a:ext>
            </a:extLst>
          </p:cNvPr>
          <p:cNvGrpSpPr/>
          <p:nvPr/>
        </p:nvGrpSpPr>
        <p:grpSpPr>
          <a:xfrm>
            <a:off x="1350165" y="1501233"/>
            <a:ext cx="360" cy="360"/>
            <a:chOff x="1350165" y="1501233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F4AA404-ACA9-5785-7CB6-CDB4C62C7473}"/>
                    </a:ext>
                  </a:extLst>
                </p14:cNvPr>
                <p14:cNvContentPartPr/>
                <p14:nvPr/>
              </p14:nvContentPartPr>
              <p14:xfrm>
                <a:off x="1350165" y="150123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F4AA404-ACA9-5785-7CB6-CDB4C62C747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2165" y="13932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643F737-4E12-6484-F4F2-4F8467AFE8A9}"/>
                    </a:ext>
                  </a:extLst>
                </p14:cNvPr>
                <p14:cNvContentPartPr/>
                <p14:nvPr/>
              </p14:nvContentPartPr>
              <p14:xfrm>
                <a:off x="1350165" y="1501233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643F737-4E12-6484-F4F2-4F8467AFE8A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2165" y="13932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CF0AE8-B94B-4A45-1A72-FB290F2DAB11}"/>
                  </a:ext>
                </a:extLst>
              </p14:cNvPr>
              <p14:cNvContentPartPr/>
              <p14:nvPr/>
            </p14:nvContentPartPr>
            <p14:xfrm>
              <a:off x="754365" y="272595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CF0AE8-B94B-4A45-1A72-FB290F2DAB1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6365" y="26179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0A12D2-E56F-9A06-9D42-55FE81CF08CF}"/>
                  </a:ext>
                </a:extLst>
              </p14:cNvPr>
              <p14:cNvContentPartPr/>
              <p14:nvPr/>
            </p14:nvContentPartPr>
            <p14:xfrm>
              <a:off x="1828605" y="654153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0A12D2-E56F-9A06-9D42-55FE81CF0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10605" y="546153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7377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68289B-64FE-5A22-2AD6-80F1269482CB}"/>
                  </a:ext>
                </a:extLst>
              </p14:cNvPr>
              <p14:cNvContentPartPr/>
              <p14:nvPr/>
            </p14:nvContentPartPr>
            <p14:xfrm>
              <a:off x="4319805" y="1912353"/>
              <a:ext cx="36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68289B-64FE-5A22-2AD6-80F1269482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2165" y="1804713"/>
                <a:ext cx="3924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48B4DA-01B8-92BC-7017-F48268085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5" y="0"/>
            <a:ext cx="8484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7AB5814-658A-F0F4-682F-33E9B3EB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A7D101-6269-D1A4-74AB-7E85DF9A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51" y="211188"/>
            <a:ext cx="4489359" cy="6285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to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7E9A9-ADCC-1FDC-13FE-CAB29CDF9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94" y="630129"/>
            <a:ext cx="8510554" cy="3630005"/>
          </a:xfrm>
        </p:spPr>
        <p:txBody>
          <a:bodyPr numCol="1"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LTC : Obesity, prediabetes, T2DM: place a high burden on the NZ health system &amp; leading drivers of health inequalities among Pasifika peoples in NZ, particularly children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Risk factor profile for T2DM among children is shifting – younger cohorts developing T2DM, and it is alarming for </a:t>
            </a:r>
            <a:r>
              <a:rPr lang="en-US" sz="2000" b="1" dirty="0"/>
              <a:t>Pasifika children</a:t>
            </a:r>
            <a:r>
              <a:rPr lang="en-US" sz="20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Obesity (27.8%)</a:t>
            </a:r>
            <a:r>
              <a:rPr lang="en-US" sz="2000" baseline="30000" dirty="0"/>
              <a:t>1</a:t>
            </a:r>
            <a:r>
              <a:rPr lang="en-US" sz="2000" dirty="0"/>
              <a:t>; High Waist to Height ratio &gt;0.5</a:t>
            </a:r>
            <a:r>
              <a:rPr lang="en-US" sz="2000" baseline="30000" dirty="0"/>
              <a:t>2</a:t>
            </a:r>
            <a:r>
              <a:rPr lang="en-US" sz="2000" dirty="0"/>
              <a:t>; Prediabetes (8.4% in youth</a:t>
            </a:r>
            <a:r>
              <a:rPr lang="en-US" sz="2000" baseline="30000" dirty="0"/>
              <a:t> 3</a:t>
            </a:r>
            <a:r>
              <a:rPr lang="en-US" sz="2000" dirty="0"/>
              <a:t>), numbers too small but growing in children</a:t>
            </a:r>
            <a:r>
              <a:rPr lang="en-US" sz="2000" baseline="30000" dirty="0"/>
              <a:t>4</a:t>
            </a:r>
            <a:r>
              <a:rPr lang="en-US" sz="20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Childhood obesity – lifecourse predictor for obesity in later life leading to the development of co-morbidities</a:t>
            </a:r>
            <a:r>
              <a:rPr lang="en-US" sz="2000" baseline="30000" dirty="0"/>
              <a:t>5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 Prevalence of 16% of prediabetes (HbA1c &gt;39mmol/mol) among 451 Auckland children (8-11yrs) in 2022: S/East Asian (30%); Pacific (27%), Maori (18%)</a:t>
            </a:r>
            <a:r>
              <a:rPr lang="en-US" sz="2000" baseline="30000" dirty="0"/>
              <a:t>2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  Social-economic analyses indicate persons aged 25yrs diagnosed with T2DM face a lifetime cost of ($565K), vs persons diagnosed much later in life (aged 77yrs) ($44K)</a:t>
            </a:r>
            <a:r>
              <a:rPr lang="en-US" sz="2000" baseline="30000" dirty="0"/>
              <a:t>5 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Healthy People, Healthy Lives </a:t>
            </a:r>
            <a:r>
              <a:rPr lang="en-US" sz="2000" dirty="0"/>
              <a:t>&amp;</a:t>
            </a:r>
            <a:r>
              <a:rPr lang="en-US" sz="2000" b="1" dirty="0"/>
              <a:t> Owning our Futures (community-</a:t>
            </a:r>
            <a:r>
              <a:rPr lang="en-US" sz="2000" b="1" dirty="0" err="1"/>
              <a:t>centred</a:t>
            </a:r>
            <a:r>
              <a:rPr lang="en-US" sz="2000" b="1" dirty="0"/>
              <a:t> lifestyle change programmes) -</a:t>
            </a:r>
            <a:r>
              <a:rPr lang="en-US" sz="2000" dirty="0"/>
              <a:t> </a:t>
            </a:r>
            <a:r>
              <a:rPr lang="en-US" sz="2000" b="1" dirty="0"/>
              <a:t>2 of the 4 focus areas </a:t>
            </a:r>
            <a:r>
              <a:rPr lang="en-US" sz="2000" dirty="0"/>
              <a:t>as part of a collaborated approach to a system-wide focused and population-based interventions to address the growing T2DM epidemic</a:t>
            </a:r>
            <a:r>
              <a:rPr lang="en-US" sz="2000" baseline="30000" dirty="0"/>
              <a:t> 5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Research focus: </a:t>
            </a:r>
            <a:r>
              <a:rPr lang="en-US" sz="2000" i="1" dirty="0"/>
              <a:t>Identify a </a:t>
            </a:r>
            <a:r>
              <a:rPr lang="en-US" sz="2000" i="1" u="sng" dirty="0"/>
              <a:t>prevention window-frame for testing for prediabetes risk</a:t>
            </a:r>
            <a:r>
              <a:rPr lang="en-US" sz="2000" i="1" dirty="0"/>
              <a:t> and to </a:t>
            </a:r>
            <a:r>
              <a:rPr lang="en-US" sz="2000" i="1" u="sng" dirty="0"/>
              <a:t>co-design a health promotion programme (lifestyle change focus)</a:t>
            </a:r>
            <a:r>
              <a:rPr lang="en-US" sz="2000" i="1" dirty="0"/>
              <a:t>, using a </a:t>
            </a:r>
            <a:r>
              <a:rPr lang="en-US" sz="2000" i="1" u="sng" dirty="0"/>
              <a:t>Pacific Family Model (PFM)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61E26-5589-31C4-C193-A6F6DEFEBA80}"/>
              </a:ext>
            </a:extLst>
          </p:cNvPr>
          <p:cNvSpPr txBox="1"/>
          <p:nvPr/>
        </p:nvSpPr>
        <p:spPr>
          <a:xfrm>
            <a:off x="238421" y="4260134"/>
            <a:ext cx="86885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/>
              <a:t>1</a:t>
            </a: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Ministry of Health</a:t>
            </a:r>
            <a:r>
              <a:rPr lang="en-GB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https://minhealthnz.shinyapps.io/nz-health-survey-2022-23-annual-data-explorer/_w_4c502813/#!/key-indicators</a:t>
            </a:r>
          </a:p>
          <a:p>
            <a:r>
              <a:rPr lang="en-US" sz="9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Mazahery</a:t>
            </a: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 Pre-diabetes prevalence and associated factors in New Zealand school children: a cross-sectional study. NZMJ (2021); 134(1531): 76-90</a:t>
            </a:r>
          </a:p>
          <a:p>
            <a:r>
              <a:rPr lang="en-US" sz="9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Coppell et al. Prevalence of diagnosed and undiagnosed diabetes and pre-diabetes in New Zealand: findings from the 2008/09 Adult Nutrition Survey. NZMJ (2013) 126(1370),23-42.</a:t>
            </a:r>
          </a:p>
          <a:p>
            <a:r>
              <a:rPr lang="en-US" sz="9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9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Toolkit 2021</a:t>
            </a:r>
          </a:p>
          <a:p>
            <a:r>
              <a:rPr lang="en-US" sz="9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9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New Zealand, Edgar Diabetes &amp; Obesity Research Centre. The economic and social cost of type 2 diabetes. Wellington: PWC &amp; NSC: Healthier Lives, 2021</a:t>
            </a: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DEBAB-8A83-7A1D-40F6-6AE4D9C3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774" y="457200"/>
            <a:ext cx="3200400" cy="1013604"/>
          </a:xfrm>
        </p:spPr>
        <p:txBody>
          <a:bodyPr>
            <a:normAutofit/>
          </a:bodyPr>
          <a:lstStyle/>
          <a:p>
            <a:pPr algn="ctr"/>
            <a:r>
              <a:rPr lang="en-NZ" b="1">
                <a:solidFill>
                  <a:schemeClr val="tx1">
                    <a:lumMod val="85000"/>
                    <a:lumOff val="15000"/>
                  </a:schemeClr>
                </a:solidFill>
              </a:rPr>
              <a:t>Project 1 </a:t>
            </a:r>
          </a:p>
        </p:txBody>
      </p:sp>
      <p:pic>
        <p:nvPicPr>
          <p:cNvPr id="5" name="Picture 4" descr="A person standing next to a stroller&#10;&#10;Description automatically generated">
            <a:extLst>
              <a:ext uri="{FF2B5EF4-FFF2-40B4-BE49-F238E27FC236}">
                <a16:creationId xmlns:a16="http://schemas.microsoft.com/office/drawing/2014/main" id="{9ABF2823-00C1-11B9-6B30-7439694AF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1" r="11279" b="2"/>
          <a:stretch/>
        </p:blipFill>
        <p:spPr>
          <a:xfrm>
            <a:off x="2" y="10"/>
            <a:ext cx="2771774" cy="514349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A32FB-6472-2143-734F-D6BE09021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950" y="1276350"/>
            <a:ext cx="2771774" cy="3409949"/>
          </a:xfrm>
        </p:spPr>
        <p:txBody>
          <a:bodyPr>
            <a:normAutofit/>
          </a:bodyPr>
          <a:lstStyle/>
          <a:p>
            <a:r>
              <a:rPr lang="en-N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Cross-sectional study of 300+ Wellington-based children aged 11–13-year-olds</a:t>
            </a:r>
          </a:p>
          <a:p>
            <a:r>
              <a:rPr lang="en-NZ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Aim</a:t>
            </a:r>
            <a:r>
              <a:rPr lang="en-N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Identify prevalence risk of prediabetes, dental health, and other health related conditions associated with T2DM risk</a:t>
            </a:r>
          </a:p>
          <a:p>
            <a:pPr marL="0" indent="0">
              <a:buNone/>
            </a:pPr>
            <a:endParaRPr lang="en-NZ" sz="15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NZ" sz="1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en-NZ" sz="9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Ethics approval: HDEC 2022 FULL 12212</a:t>
            </a:r>
          </a:p>
          <a:p>
            <a:pPr marL="0" indent="0">
              <a:buNone/>
            </a:pPr>
            <a:r>
              <a:rPr lang="en-NZ" sz="9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*Not all data is presented here</a:t>
            </a:r>
          </a:p>
          <a:p>
            <a:pPr marL="0" indent="0">
              <a:buNone/>
            </a:pPr>
            <a:endParaRPr lang="en-NZ" sz="9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NZ" sz="15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NZ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NZ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NZ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NZ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tree in a courtyard&#10;&#10;Description automatically generated">
            <a:extLst>
              <a:ext uri="{FF2B5EF4-FFF2-40B4-BE49-F238E27FC236}">
                <a16:creationId xmlns:a16="http://schemas.microsoft.com/office/drawing/2014/main" id="{3F75AC60-F3F7-3273-6E6D-0EA23C9B8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9" r="7607" b="2"/>
          <a:stretch/>
        </p:blipFill>
        <p:spPr>
          <a:xfrm>
            <a:off x="6435350" y="10"/>
            <a:ext cx="2708650" cy="51434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301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2FF25-C9D5-753C-F02F-5438CF2A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364FAE6-1434-BDFE-0963-E4E194A4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870966"/>
            <a:ext cx="2578608" cy="9292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Phase 1:</a:t>
            </a:r>
            <a:b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Questionnaire </a:t>
            </a:r>
            <a:b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990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183261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08332-6257-B306-3587-BE13C1A5CF54}"/>
              </a:ext>
            </a:extLst>
          </p:cNvPr>
          <p:cNvSpPr txBox="1"/>
          <p:nvPr/>
        </p:nvSpPr>
        <p:spPr>
          <a:xfrm>
            <a:off x="96012" y="2038540"/>
            <a:ext cx="1851200" cy="1519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Recruited :  322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Participated : 269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Non-responders : 48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Ineligible : 5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B18CA3-65DA-A581-C2D4-701D3C715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22815"/>
              </p:ext>
            </p:extLst>
          </p:nvPr>
        </p:nvGraphicFramePr>
        <p:xfrm>
          <a:off x="2151143" y="0"/>
          <a:ext cx="6992857" cy="5258615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{8EC20E35-A176-4012-BC5E-935CFFF8708E}</a:tableStyleId>
              </a:tblPr>
              <a:tblGrid>
                <a:gridCol w="2171779">
                  <a:extLst>
                    <a:ext uri="{9D8B030D-6E8A-4147-A177-3AD203B41FA5}">
                      <a16:colId xmlns:a16="http://schemas.microsoft.com/office/drawing/2014/main" val="1826454813"/>
                    </a:ext>
                  </a:extLst>
                </a:gridCol>
                <a:gridCol w="1275988">
                  <a:extLst>
                    <a:ext uri="{9D8B030D-6E8A-4147-A177-3AD203B41FA5}">
                      <a16:colId xmlns:a16="http://schemas.microsoft.com/office/drawing/2014/main" val="1749688143"/>
                    </a:ext>
                  </a:extLst>
                </a:gridCol>
                <a:gridCol w="1278535">
                  <a:extLst>
                    <a:ext uri="{9D8B030D-6E8A-4147-A177-3AD203B41FA5}">
                      <a16:colId xmlns:a16="http://schemas.microsoft.com/office/drawing/2014/main" val="2450238558"/>
                    </a:ext>
                  </a:extLst>
                </a:gridCol>
                <a:gridCol w="1166044">
                  <a:extLst>
                    <a:ext uri="{9D8B030D-6E8A-4147-A177-3AD203B41FA5}">
                      <a16:colId xmlns:a16="http://schemas.microsoft.com/office/drawing/2014/main" val="2458607955"/>
                    </a:ext>
                  </a:extLst>
                </a:gridCol>
                <a:gridCol w="1100511">
                  <a:extLst>
                    <a:ext uri="{9D8B030D-6E8A-4147-A177-3AD203B41FA5}">
                      <a16:colId xmlns:a16="http://schemas.microsoft.com/office/drawing/2014/main" val="1636802467"/>
                    </a:ext>
                  </a:extLst>
                </a:gridCol>
              </a:tblGrid>
              <a:tr h="273543">
                <a:tc>
                  <a:txBody>
                    <a:bodyPr/>
                    <a:lstStyle/>
                    <a:p>
                      <a:endParaRPr lang="en-NZ" sz="1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 anchor="b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cap="none" spc="0" dirty="0">
                          <a:solidFill>
                            <a:schemeClr val="tx1"/>
                          </a:solidFill>
                        </a:rPr>
                        <a:t>Male</a:t>
                      </a:r>
                      <a:endParaRPr lang="en-NZ" sz="9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Female</a:t>
                      </a:r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P-value</a:t>
                      </a:r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97935"/>
                  </a:ext>
                </a:extLst>
              </a:tr>
              <a:tr h="235285">
                <a:tc>
                  <a:txBody>
                    <a:bodyPr/>
                    <a:lstStyle/>
                    <a:p>
                      <a:r>
                        <a:rPr lang="en-US" sz="900" b="1" cap="none" spc="0" dirty="0">
                          <a:solidFill>
                            <a:schemeClr val="tx1"/>
                          </a:solidFill>
                        </a:rPr>
                        <a:t>Ethnicity (prioritized)</a:t>
                      </a:r>
                      <a:endParaRPr lang="en-NZ" sz="9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51% (n=139)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48% (n=130)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% (n=269)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07617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Māori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Pasifika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Pakeha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Other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51% (71)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15% (21)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17% (23)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17% (24)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43% (56)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13% (17)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31% (40)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13% (17)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cap="none" spc="0" dirty="0">
                          <a:solidFill>
                            <a:schemeClr val="tx1"/>
                          </a:solidFill>
                        </a:rPr>
                        <a:t>47% (127)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14% (38)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23% (63)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15% (41)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0227"/>
                  </a:ext>
                </a:extLst>
              </a:tr>
              <a:tr h="23528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solidFill>
                            <a:schemeClr val="tx1"/>
                          </a:solidFill>
                        </a:rPr>
                        <a:t>Self-reported Overweight &amp; Obese</a:t>
                      </a:r>
                      <a:endParaRPr lang="en-NZ" sz="9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680682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Missing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3% (4)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89% (124)</a:t>
                      </a:r>
                    </a:p>
                    <a:p>
                      <a:r>
                        <a:rPr lang="en-NZ" sz="900" cap="none" spc="0">
                          <a:solidFill>
                            <a:schemeClr val="tx1"/>
                          </a:solidFill>
                        </a:rPr>
                        <a:t>3% (4)</a:t>
                      </a: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8% (11)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91% (118)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1% (1)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8% (22)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90% (242)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2% (5)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0.91</a:t>
                      </a:r>
                      <a:endParaRPr lang="en-NZ" sz="900" cap="none" spc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61234"/>
                  </a:ext>
                </a:extLst>
              </a:tr>
              <a:tr h="23528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900" b="1" cap="none" spc="0" baseline="3000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 degree relative with T2DM</a:t>
                      </a:r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97743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Missing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24% (34)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73% (101)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3% (4)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25% (32)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75% (97)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1% (1)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25% (66)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74% (198)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2% (5)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0.94</a:t>
                      </a:r>
                      <a:endParaRPr lang="en-NZ" sz="900" cap="none" spc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2415"/>
                  </a:ext>
                </a:extLst>
              </a:tr>
              <a:tr h="3500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</a:rPr>
                        <a:t>Maternal diabetes</a:t>
                      </a:r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76114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Missing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9% (13)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88% (122)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3% (4)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7% (9)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92% (119)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2% (2)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8% (22)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90% (241)</a:t>
                      </a:r>
                    </a:p>
                    <a:p>
                      <a:r>
                        <a:rPr lang="en-US" sz="900" cap="none" spc="0">
                          <a:solidFill>
                            <a:schemeClr val="tx1"/>
                          </a:solidFill>
                        </a:rPr>
                        <a:t>2% (5)</a:t>
                      </a:r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0.94</a:t>
                      </a:r>
                      <a:endParaRPr lang="en-NZ" sz="900" cap="none" spc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endParaRPr lang="en-NZ" sz="9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907708"/>
                  </a:ext>
                </a:extLst>
              </a:tr>
              <a:tr h="235285">
                <a:tc>
                  <a:txBody>
                    <a:bodyPr/>
                    <a:lstStyle/>
                    <a:p>
                      <a:r>
                        <a:rPr lang="en-US" sz="900" b="1" cap="none" spc="0" dirty="0">
                          <a:solidFill>
                            <a:schemeClr val="tx1"/>
                          </a:solidFill>
                        </a:rPr>
                        <a:t>Deprivation (quintiles) (Index of Multiple Deprivation) </a:t>
                      </a:r>
                      <a:endParaRPr lang="en-NZ" sz="9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560186"/>
                  </a:ext>
                </a:extLst>
              </a:tr>
              <a:tr h="809151">
                <a:tc>
                  <a:txBody>
                    <a:bodyPr/>
                    <a:lstStyle/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1 (lowest)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5 (highest)</a:t>
                      </a:r>
                    </a:p>
                    <a:p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Missing</a:t>
                      </a:r>
                    </a:p>
                  </a:txBody>
                  <a:tcPr marL="33876" marR="9376" marT="9679" marB="72592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900" b="0" dirty="0"/>
                        <a:t>29% (40)</a:t>
                      </a:r>
                    </a:p>
                    <a:p>
                      <a:r>
                        <a:rPr lang="en-NZ" sz="900" b="0" dirty="0"/>
                        <a:t>21% (29)</a:t>
                      </a:r>
                    </a:p>
                    <a:p>
                      <a:r>
                        <a:rPr lang="en-NZ" sz="900" dirty="0"/>
                        <a:t>20% (28)</a:t>
                      </a:r>
                    </a:p>
                    <a:p>
                      <a:r>
                        <a:rPr lang="en-NZ" sz="900" dirty="0"/>
                        <a:t>12% (16)</a:t>
                      </a:r>
                    </a:p>
                    <a:p>
                      <a:r>
                        <a:rPr lang="en-NZ" sz="900" dirty="0"/>
                        <a:t>19% (26)</a:t>
                      </a:r>
                    </a:p>
                    <a:p>
                      <a:r>
                        <a:rPr lang="en-NZ" sz="900" dirty="0"/>
                        <a:t>0</a:t>
                      </a:r>
                    </a:p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900" dirty="0"/>
                        <a:t>23% (30)</a:t>
                      </a:r>
                    </a:p>
                    <a:p>
                      <a:r>
                        <a:rPr lang="en-NZ" sz="900" dirty="0"/>
                        <a:t>13% (17)</a:t>
                      </a:r>
                    </a:p>
                    <a:p>
                      <a:r>
                        <a:rPr lang="en-NZ" sz="900" dirty="0"/>
                        <a:t>14% (18)</a:t>
                      </a:r>
                    </a:p>
                    <a:p>
                      <a:r>
                        <a:rPr lang="en-NZ" sz="900" b="0" dirty="0"/>
                        <a:t>18% (23)</a:t>
                      </a:r>
                    </a:p>
                    <a:p>
                      <a:r>
                        <a:rPr lang="en-NZ" sz="900" b="0" dirty="0"/>
                        <a:t>29% (38)</a:t>
                      </a:r>
                    </a:p>
                    <a:p>
                      <a:r>
                        <a:rPr lang="en-NZ" sz="900" dirty="0"/>
                        <a:t>3% (4)</a:t>
                      </a:r>
                    </a:p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900" b="1" cap="none" spc="0" dirty="0">
                          <a:solidFill>
                            <a:schemeClr val="tx1"/>
                          </a:solidFill>
                        </a:rPr>
                        <a:t>26% (70</a:t>
                      </a:r>
                      <a:r>
                        <a:rPr lang="en-NZ" sz="9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en-NZ" sz="900" cap="none" spc="0" dirty="0">
                          <a:solidFill>
                            <a:schemeClr val="tx1"/>
                          </a:solidFill>
                        </a:rPr>
                        <a:t>17% (46)</a:t>
                      </a:r>
                    </a:p>
                    <a:p>
                      <a:r>
                        <a:rPr lang="en-NZ" sz="900" cap="none" spc="0" dirty="0">
                          <a:solidFill>
                            <a:schemeClr val="tx1"/>
                          </a:solidFill>
                        </a:rPr>
                        <a:t>17% (46)</a:t>
                      </a:r>
                    </a:p>
                    <a:p>
                      <a:r>
                        <a:rPr lang="en-NZ" sz="900" cap="none" spc="0" dirty="0">
                          <a:solidFill>
                            <a:schemeClr val="tx1"/>
                          </a:solidFill>
                        </a:rPr>
                        <a:t>14% (39)</a:t>
                      </a:r>
                    </a:p>
                    <a:p>
                      <a:r>
                        <a:rPr lang="en-NZ" sz="900" b="1" cap="none" spc="0" dirty="0">
                          <a:solidFill>
                            <a:schemeClr val="tx1"/>
                          </a:solidFill>
                        </a:rPr>
                        <a:t>24% (64)</a:t>
                      </a:r>
                    </a:p>
                    <a:p>
                      <a:r>
                        <a:rPr lang="en-NZ" sz="900" cap="none" spc="0" dirty="0">
                          <a:solidFill>
                            <a:schemeClr val="tx1"/>
                          </a:solidFill>
                        </a:rPr>
                        <a:t>1% (4)</a:t>
                      </a: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</a:rPr>
                        <a:t>0.04</a:t>
                      </a:r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NZ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3876" marR="9376" marT="9679" marB="725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660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7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84783-8FAC-2AF4-2E00-85FD7AA73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CF52E3-1427-1C57-008C-8DC79866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3422142"/>
            <a:ext cx="2564892" cy="1200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Phase 2: Testing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AEABD3-6891-28E1-8422-AAAB43358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 bwMode="auto">
          <a:xfrm>
            <a:off x="3" y="10"/>
            <a:ext cx="4214227" cy="2900924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94B74-289F-C2E3-9C16-93CCA5A28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95" b="6704"/>
          <a:stretch/>
        </p:blipFill>
        <p:spPr>
          <a:xfrm>
            <a:off x="4514850" y="78940"/>
            <a:ext cx="4629146" cy="306181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042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1765" y="405340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4196" y="4475"/>
                  <a:pt x="311417" y="-11483"/>
                  <a:pt x="606247" y="0"/>
                </a:cubicBezTo>
                <a:cubicBezTo>
                  <a:pt x="901077" y="11483"/>
                  <a:pt x="1028750" y="-4041"/>
                  <a:pt x="1165860" y="0"/>
                </a:cubicBezTo>
                <a:cubicBezTo>
                  <a:pt x="1165578" y="4434"/>
                  <a:pt x="1165988" y="8423"/>
                  <a:pt x="1165860" y="13716"/>
                </a:cubicBezTo>
                <a:cubicBezTo>
                  <a:pt x="940964" y="3888"/>
                  <a:pt x="745886" y="20893"/>
                  <a:pt x="594589" y="13716"/>
                </a:cubicBezTo>
                <a:cubicBezTo>
                  <a:pt x="443292" y="6539"/>
                  <a:pt x="119306" y="21776"/>
                  <a:pt x="0" y="13716"/>
                </a:cubicBezTo>
                <a:cubicBezTo>
                  <a:pt x="103" y="7543"/>
                  <a:pt x="-154" y="4446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99755" y="-8614"/>
                  <a:pt x="439971" y="-19466"/>
                  <a:pt x="571271" y="0"/>
                </a:cubicBezTo>
                <a:cubicBezTo>
                  <a:pt x="702571" y="19466"/>
                  <a:pt x="922660" y="-18418"/>
                  <a:pt x="1165860" y="0"/>
                </a:cubicBezTo>
                <a:cubicBezTo>
                  <a:pt x="1165756" y="6849"/>
                  <a:pt x="1166068" y="9414"/>
                  <a:pt x="1165860" y="13716"/>
                </a:cubicBezTo>
                <a:cubicBezTo>
                  <a:pt x="981594" y="16996"/>
                  <a:pt x="788922" y="30312"/>
                  <a:pt x="582930" y="13716"/>
                </a:cubicBezTo>
                <a:cubicBezTo>
                  <a:pt x="376938" y="-2880"/>
                  <a:pt x="227474" y="40246"/>
                  <a:pt x="0" y="13716"/>
                </a:cubicBezTo>
                <a:cubicBezTo>
                  <a:pt x="469" y="7851"/>
                  <a:pt x="200" y="57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3FF5-D34E-28C1-E54E-9F27CAAE25DE}"/>
              </a:ext>
            </a:extLst>
          </p:cNvPr>
          <p:cNvSpPr txBox="1"/>
          <p:nvPr/>
        </p:nvSpPr>
        <p:spPr>
          <a:xfrm>
            <a:off x="3490720" y="3363686"/>
            <a:ext cx="5114437" cy="1783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Requested HbA1c tests based on the </a:t>
            </a:r>
            <a:r>
              <a:rPr lang="en-US" sz="1200" b="1" dirty="0"/>
              <a:t>APEG guidelines </a:t>
            </a:r>
            <a:r>
              <a:rPr lang="en-US" sz="1200" dirty="0"/>
              <a:t>: 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98 children (36% identified as being at risk)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Indicative of the need for future early testing for prediabetes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Completed: 80 children (70 of 80 were Māori and Pacific)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Ineligible : 18 children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Defined Prediabetes : n=5 (HbA1c 39-46 mmol/mol) – </a:t>
            </a:r>
            <a:r>
              <a:rPr lang="en-US" sz="1200" b="1" dirty="0"/>
              <a:t>GP referral</a:t>
            </a:r>
            <a:r>
              <a:rPr lang="en-US" sz="12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Risk of prediabetes (ie risk factors + HbA1c 37-39mmol/mol)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359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3DC5E-730E-D2BD-0A9E-3FDB5104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41" y="273843"/>
            <a:ext cx="3630007" cy="1355479"/>
          </a:xfrm>
        </p:spPr>
        <p:txBody>
          <a:bodyPr>
            <a:normAutofit/>
          </a:bodyPr>
          <a:lstStyle/>
          <a:p>
            <a:r>
              <a:rPr lang="en-NZ"/>
              <a:t>	</a:t>
            </a:r>
            <a:r>
              <a:rPr lang="en-NZ" b="1"/>
              <a:t>Project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2C7535-E838-12DA-381B-81C1D0E68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907"/>
          <a:stretch/>
        </p:blipFill>
        <p:spPr bwMode="auto">
          <a:xfrm>
            <a:off x="20" y="10"/>
            <a:ext cx="4587406" cy="51434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CF00F-6003-2647-8413-9A043F0A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969" y="1513149"/>
            <a:ext cx="3630007" cy="2882750"/>
          </a:xfrm>
        </p:spPr>
        <p:txBody>
          <a:bodyPr>
            <a:normAutofit/>
          </a:bodyPr>
          <a:lstStyle/>
          <a:p>
            <a:r>
              <a:rPr lang="en-NZ" sz="1500" b="1" dirty="0"/>
              <a:t>Aim: </a:t>
            </a:r>
            <a:r>
              <a:rPr lang="en-NZ" sz="1500" dirty="0"/>
              <a:t>To co-design and pilot a health promotion programme on prediabetes prevention, using a Pacific Family Model approach</a:t>
            </a:r>
          </a:p>
          <a:p>
            <a:r>
              <a:rPr lang="en-NZ" sz="1500" dirty="0"/>
              <a:t>Invited 25 (out 70) Pacific children and their families (Project 1, Phase 2) who fit our extended criteria for elevated risk of prediabetes</a:t>
            </a:r>
          </a:p>
          <a:p>
            <a:r>
              <a:rPr lang="en-NZ" sz="1500" dirty="0"/>
              <a:t>11 children and their families (of the 25) remained in the project</a:t>
            </a:r>
          </a:p>
          <a:p>
            <a:r>
              <a:rPr lang="en-NZ" sz="1500" dirty="0"/>
              <a:t>13-week high-intensity participation programme</a:t>
            </a:r>
          </a:p>
          <a:p>
            <a:pPr marL="0" indent="0">
              <a:buNone/>
            </a:pPr>
            <a:endParaRPr lang="en-NZ" sz="1500" dirty="0"/>
          </a:p>
        </p:txBody>
      </p:sp>
    </p:spTree>
    <p:extLst>
      <p:ext uri="{BB962C8B-B14F-4D97-AF65-F5344CB8AC3E}">
        <p14:creationId xmlns:p14="http://schemas.microsoft.com/office/powerpoint/2010/main" val="146555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9A9B0-81B6-F5A4-6CB7-3880F414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</p:spPr>
        <p:txBody>
          <a:bodyPr anchor="ctr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Pacific Family Model (PFM) Approach</a:t>
            </a:r>
            <a:endParaRPr lang="en-NZ" sz="3000"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433F58-EA94-955D-2E1E-87F30CBDABE4}"/>
              </a:ext>
            </a:extLst>
          </p:cNvPr>
          <p:cNvGrpSpPr/>
          <p:nvPr/>
        </p:nvGrpSpPr>
        <p:grpSpPr>
          <a:xfrm>
            <a:off x="691058" y="1602756"/>
            <a:ext cx="2646912" cy="2372918"/>
            <a:chOff x="1417576" y="1690739"/>
            <a:chExt cx="2646912" cy="2372918"/>
          </a:xfrm>
        </p:grpSpPr>
        <p:pic>
          <p:nvPicPr>
            <p:cNvPr id="22" name="Picture 21" descr="Diagram of a diagram of a family&#10;&#10;Description automatically generated">
              <a:extLst>
                <a:ext uri="{FF2B5EF4-FFF2-40B4-BE49-F238E27FC236}">
                  <a16:creationId xmlns:a16="http://schemas.microsoft.com/office/drawing/2014/main" id="{0C927FC5-1B4E-48D5-0CD3-F29DD7BD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7576" y="2073347"/>
              <a:ext cx="2646912" cy="1990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3992FD-1E10-8FDB-A7A7-FF0B56D1FCFA}"/>
                </a:ext>
              </a:extLst>
            </p:cNvPr>
            <p:cNvSpPr txBox="1"/>
            <p:nvPr/>
          </p:nvSpPr>
          <p:spPr>
            <a:xfrm>
              <a:off x="2538113" y="1690739"/>
              <a:ext cx="674382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spcAft>
                  <a:spcPts val="600"/>
                </a:spcAft>
              </a:pPr>
              <a:r>
                <a:rPr lang="en-US" sz="1013" b="1" kern="1200">
                  <a:solidFill>
                    <a:srgbClr val="006400"/>
                  </a:solidFill>
                  <a:latin typeface="+mn-lt"/>
                  <a:ea typeface="+mn-ea"/>
                  <a:cs typeface="+mn-cs"/>
                </a:rPr>
                <a:t>PFM 1</a:t>
              </a:r>
              <a:endParaRPr lang="en-NZ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1DCF64-D0F0-CEFD-D070-BE8A37C1821A}"/>
              </a:ext>
            </a:extLst>
          </p:cNvPr>
          <p:cNvGrpSpPr/>
          <p:nvPr/>
        </p:nvGrpSpPr>
        <p:grpSpPr>
          <a:xfrm>
            <a:off x="3737748" y="1408217"/>
            <a:ext cx="5051382" cy="3144604"/>
            <a:chOff x="3957049" y="545984"/>
            <a:chExt cx="5051382" cy="31446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D37CEA-3577-27BB-3926-28F83AEE3C72}"/>
                </a:ext>
              </a:extLst>
            </p:cNvPr>
            <p:cNvGrpSpPr/>
            <p:nvPr/>
          </p:nvGrpSpPr>
          <p:grpSpPr>
            <a:xfrm>
              <a:off x="3957049" y="545984"/>
              <a:ext cx="5051382" cy="3144604"/>
              <a:chOff x="4034805" y="1584434"/>
              <a:chExt cx="5051382" cy="314460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8ABF05-E176-EDB3-FD33-F7D9AC75F2B9}"/>
                  </a:ext>
                </a:extLst>
              </p:cNvPr>
              <p:cNvSpPr txBox="1"/>
              <p:nvPr/>
            </p:nvSpPr>
            <p:spPr>
              <a:xfrm>
                <a:off x="4034805" y="1825138"/>
                <a:ext cx="1169386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>
                  <a:spcAft>
                    <a:spcPts val="600"/>
                  </a:spcAft>
                </a:pPr>
                <a:r>
                  <a:rPr lang="en-US" sz="1013" b="1" kern="1200" dirty="0">
                    <a:solidFill>
                      <a:srgbClr val="006400"/>
                    </a:solidFill>
                    <a:latin typeface="+mn-lt"/>
                    <a:ea typeface="+mn-ea"/>
                    <a:cs typeface="+mn-cs"/>
                  </a:rPr>
                  <a:t>adapted to …</a:t>
                </a:r>
                <a:endParaRPr lang="en-NZ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756C24-4B1E-14CD-73AD-68863ED94308}"/>
                  </a:ext>
                </a:extLst>
              </p:cNvPr>
              <p:cNvSpPr txBox="1"/>
              <p:nvPr/>
            </p:nvSpPr>
            <p:spPr>
              <a:xfrm>
                <a:off x="6089552" y="1584434"/>
                <a:ext cx="674382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>
                  <a:spcAft>
                    <a:spcPts val="600"/>
                  </a:spcAft>
                </a:pPr>
                <a:r>
                  <a:rPr lang="en-US" sz="1013" b="1" kern="1200" dirty="0">
                    <a:solidFill>
                      <a:srgbClr val="006400"/>
                    </a:solidFill>
                    <a:latin typeface="+mn-lt"/>
                    <a:ea typeface="+mn-ea"/>
                    <a:cs typeface="+mn-cs"/>
                  </a:rPr>
                  <a:t>PFM 2</a:t>
                </a:r>
                <a:endParaRPr lang="en-NZ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059795E-D60D-D7F4-3B7F-63AB6F525375}"/>
                  </a:ext>
                </a:extLst>
              </p:cNvPr>
              <p:cNvGrpSpPr/>
              <p:nvPr/>
            </p:nvGrpSpPr>
            <p:grpSpPr>
              <a:xfrm>
                <a:off x="4866208" y="1803408"/>
                <a:ext cx="4219979" cy="2925630"/>
                <a:chOff x="4866208" y="1803408"/>
                <a:chExt cx="4219979" cy="2925630"/>
              </a:xfrm>
            </p:grpSpPr>
            <p:sp>
              <p:nvSpPr>
                <p:cNvPr id="23" name="Flowchart: Connector 22">
                  <a:extLst>
                    <a:ext uri="{FF2B5EF4-FFF2-40B4-BE49-F238E27FC236}">
                      <a16:creationId xmlns:a16="http://schemas.microsoft.com/office/drawing/2014/main" id="{42DB2D13-154A-045E-9623-18D5C303E599}"/>
                    </a:ext>
                  </a:extLst>
                </p:cNvPr>
                <p:cNvSpPr/>
                <p:nvPr/>
              </p:nvSpPr>
              <p:spPr>
                <a:xfrm>
                  <a:off x="4866208" y="1825138"/>
                  <a:ext cx="2909136" cy="29039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pic>
              <p:nvPicPr>
                <p:cNvPr id="5" name="Content Placeholder 4" descr="Users outline">
                  <a:extLst>
                    <a:ext uri="{FF2B5EF4-FFF2-40B4-BE49-F238E27FC236}">
                      <a16:creationId xmlns:a16="http://schemas.microsoft.com/office/drawing/2014/main" id="{ECCE6E21-A55C-7391-D510-BB059564D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38763" y="1803408"/>
                  <a:ext cx="686643" cy="686643"/>
                </a:xfrm>
                <a:prstGeom prst="rect">
                  <a:avLst/>
                </a:prstGeom>
              </p:spPr>
            </p:pic>
            <p:pic>
              <p:nvPicPr>
                <p:cNvPr id="7" name="Graphic 6" descr="Family with two children with solid fill">
                  <a:extLst>
                    <a:ext uri="{FF2B5EF4-FFF2-40B4-BE49-F238E27FC236}">
                      <a16:creationId xmlns:a16="http://schemas.microsoft.com/office/drawing/2014/main" id="{03CE7B9A-ABB4-290E-0C32-77ED9AA80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38763" y="2602680"/>
                  <a:ext cx="686643" cy="686643"/>
                </a:xfrm>
                <a:prstGeom prst="rect">
                  <a:avLst/>
                </a:prstGeom>
              </p:spPr>
            </p:pic>
            <p:pic>
              <p:nvPicPr>
                <p:cNvPr id="13" name="Graphic 12" descr="Man with baby with solid fill">
                  <a:extLst>
                    <a:ext uri="{FF2B5EF4-FFF2-40B4-BE49-F238E27FC236}">
                      <a16:creationId xmlns:a16="http://schemas.microsoft.com/office/drawing/2014/main" id="{11EB1EE8-F2F6-EE90-1F92-E92DCBDCF0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461" y="2517897"/>
                  <a:ext cx="686643" cy="686643"/>
                </a:xfrm>
                <a:prstGeom prst="rect">
                  <a:avLst/>
                </a:prstGeom>
              </p:spPr>
            </p:pic>
            <p:pic>
              <p:nvPicPr>
                <p:cNvPr id="15" name="Graphic 14" descr="Family with girl outline">
                  <a:extLst>
                    <a:ext uri="{FF2B5EF4-FFF2-40B4-BE49-F238E27FC236}">
                      <a16:creationId xmlns:a16="http://schemas.microsoft.com/office/drawing/2014/main" id="{9802F385-9EE5-8EF4-0C14-8976241BBC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4552" y="3608886"/>
                  <a:ext cx="686643" cy="771537"/>
                </a:xfrm>
                <a:prstGeom prst="rect">
                  <a:avLst/>
                </a:prstGeom>
              </p:spPr>
            </p:pic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6088659E-866E-7270-C8B8-C416FA3CEBF8}"/>
                    </a:ext>
                  </a:extLst>
                </p:cNvPr>
                <p:cNvCxnSpPr/>
                <p:nvPr/>
              </p:nvCxnSpPr>
              <p:spPr>
                <a:xfrm flipH="1">
                  <a:off x="5752138" y="2347529"/>
                  <a:ext cx="229732" cy="201583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DEB4058-7B83-38B4-B8DE-298B151B9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20776" y="2377512"/>
                  <a:ext cx="0" cy="256921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4065F29-153C-42A4-6411-CBCAFC926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82297" y="2313141"/>
                  <a:ext cx="195481" cy="152957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13D7BF91-B171-0B49-8E6C-D5C2A92977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24861" y="3204539"/>
                  <a:ext cx="0" cy="256921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Content Placeholder 4" descr="Users outline">
                  <a:extLst>
                    <a:ext uri="{FF2B5EF4-FFF2-40B4-BE49-F238E27FC236}">
                      <a16:creationId xmlns:a16="http://schemas.microsoft.com/office/drawing/2014/main" id="{A555672B-9700-13E9-AB04-4DE9415B9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7291" y="3495629"/>
                  <a:ext cx="686643" cy="686643"/>
                </a:xfrm>
                <a:prstGeom prst="rect">
                  <a:avLst/>
                </a:prstGeom>
              </p:spPr>
            </p:pic>
            <p:pic>
              <p:nvPicPr>
                <p:cNvPr id="26" name="Graphic 25" descr="Man with baby with solid fill">
                  <a:extLst>
                    <a:ext uri="{FF2B5EF4-FFF2-40B4-BE49-F238E27FC236}">
                      <a16:creationId xmlns:a16="http://schemas.microsoft.com/office/drawing/2014/main" id="{ECFE73B2-54B1-7936-D4D0-966576060B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4196" y="3690588"/>
                  <a:ext cx="686643" cy="684547"/>
                </a:xfrm>
                <a:prstGeom prst="rect">
                  <a:avLst/>
                </a:prstGeom>
              </p:spPr>
            </p:pic>
            <p:pic>
              <p:nvPicPr>
                <p:cNvPr id="28" name="Graphic 27" descr="Family with girl outline">
                  <a:extLst>
                    <a:ext uri="{FF2B5EF4-FFF2-40B4-BE49-F238E27FC236}">
                      <a16:creationId xmlns:a16="http://schemas.microsoft.com/office/drawing/2014/main" id="{8CD5E9D2-F7D9-66A2-7976-6CC871D168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1001" y="2547443"/>
                  <a:ext cx="686643" cy="771537"/>
                </a:xfrm>
                <a:prstGeom prst="rect">
                  <a:avLst/>
                </a:prstGeom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278D358-8DC4-4023-BF67-E11035ED12F5}"/>
                    </a:ext>
                  </a:extLst>
                </p:cNvPr>
                <p:cNvSpPr/>
                <p:nvPr/>
              </p:nvSpPr>
              <p:spPr>
                <a:xfrm>
                  <a:off x="5491705" y="3506953"/>
                  <a:ext cx="1741209" cy="935570"/>
                </a:xfrm>
                <a:prstGeom prst="ellipse">
                  <a:avLst/>
                </a:prstGeom>
                <a:noFill/>
                <a:ln w="635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4688AEE-243F-2FFC-6C39-E821FE29EA50}"/>
                    </a:ext>
                  </a:extLst>
                </p:cNvPr>
                <p:cNvSpPr txBox="1"/>
                <p:nvPr/>
              </p:nvSpPr>
              <p:spPr>
                <a:xfrm>
                  <a:off x="7715495" y="3790998"/>
                  <a:ext cx="1370692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F0"/>
                      </a:solidFill>
                    </a:rPr>
                    <a:t>Fanau Manuia Team</a:t>
                  </a:r>
                  <a:endParaRPr lang="en-NZ" b="1" dirty="0">
                    <a:solidFill>
                      <a:srgbClr val="00B0F0"/>
                    </a:solidFill>
                  </a:endParaRPr>
                </a:p>
              </p:txBody>
            </p: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F2E7EC9B-970D-6D46-DB60-16C74E2D1F3F}"/>
                    </a:ext>
                  </a:extLst>
                </p:cNvPr>
                <p:cNvCxnSpPr>
                  <a:cxnSpLocks/>
                  <a:stCxn id="3" idx="1"/>
                </p:cNvCxnSpPr>
                <p:nvPr/>
              </p:nvCxnSpPr>
              <p:spPr>
                <a:xfrm flipH="1">
                  <a:off x="7269925" y="4044914"/>
                  <a:ext cx="445570" cy="6722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7" name="Graphic 26" descr="Family with two children with solid fill">
              <a:extLst>
                <a:ext uri="{FF2B5EF4-FFF2-40B4-BE49-F238E27FC236}">
                  <a16:creationId xmlns:a16="http://schemas.microsoft.com/office/drawing/2014/main" id="{B38DD73F-A72B-5EFB-1AAE-DC8A3862B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7319" y="2804104"/>
              <a:ext cx="686643" cy="686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9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7819" y="59287"/>
            <a:ext cx="8368363" cy="733629"/>
          </a:xfrm>
          <a:solidFill>
            <a:schemeClr val="tx1"/>
          </a:solidFill>
        </p:spPr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ctr"/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1:  Family-centered Empowerment &amp; Co-design Modules</a:t>
            </a:r>
            <a:endParaRPr lang="en-US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60281" y="1837566"/>
            <a:ext cx="2238997" cy="772594"/>
            <a:chOff x="1841500" y="1846263"/>
            <a:chExt cx="2582863" cy="995364"/>
          </a:xfrm>
        </p:grpSpPr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841500" y="1846264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 dirty="0"/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199278" y="1274450"/>
            <a:ext cx="2439192" cy="41895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050" b="1" dirty="0">
                <a:solidFill>
                  <a:schemeClr val="bg1"/>
                </a:solidFill>
              </a:rPr>
              <a:t>COMMUNITY MAPPING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199278" y="1837568"/>
            <a:ext cx="2439192" cy="42018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050" b="1" dirty="0">
                <a:solidFill>
                  <a:schemeClr val="bg1"/>
                </a:solidFill>
              </a:rPr>
              <a:t>RELATIONSHIP TO DENTAL HEALTH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216319" y="2437034"/>
            <a:ext cx="2439192" cy="42018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FAMILY COOKING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179524" y="3082161"/>
            <a:ext cx="2439192" cy="41895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200" b="1" dirty="0">
                <a:solidFill>
                  <a:schemeClr val="tx1"/>
                </a:solidFill>
              </a:rPr>
              <a:t>PACIFIC FOOD 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9351C7-668C-0BCD-AAD2-3D72440901D9}"/>
              </a:ext>
            </a:extLst>
          </p:cNvPr>
          <p:cNvGrpSpPr/>
          <p:nvPr/>
        </p:nvGrpSpPr>
        <p:grpSpPr>
          <a:xfrm flipV="1">
            <a:off x="1960281" y="2720497"/>
            <a:ext cx="2238997" cy="791676"/>
            <a:chOff x="1841500" y="1846263"/>
            <a:chExt cx="2582863" cy="995364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28345E32-6D0B-E8B0-B630-5091B19AE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>
                <a:solidFill>
                  <a:schemeClr val="bg1"/>
                </a:solidFill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5008E1CA-6F03-27D6-CD34-73A4B16A3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>
                <a:solidFill>
                  <a:schemeClr val="bg1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12D4A6E5-2CDD-F93C-3432-7D06C1152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4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8F7038-A553-68C2-F169-992C35C83466}"/>
              </a:ext>
            </a:extLst>
          </p:cNvPr>
          <p:cNvGrpSpPr/>
          <p:nvPr/>
        </p:nvGrpSpPr>
        <p:grpSpPr>
          <a:xfrm>
            <a:off x="1984252" y="2434904"/>
            <a:ext cx="2238997" cy="420183"/>
            <a:chOff x="1841500" y="2570163"/>
            <a:chExt cx="2582863" cy="541338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8DBA2346-CF4F-0ABC-1ADF-98BC14116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2570163"/>
              <a:ext cx="2582863" cy="541338"/>
            </a:xfrm>
            <a:custGeom>
              <a:avLst/>
              <a:gdLst>
                <a:gd name="T0" fmla="*/ 1627 w 1627"/>
                <a:gd name="T1" fmla="*/ 0 h 341"/>
                <a:gd name="T2" fmla="*/ 0 w 1627"/>
                <a:gd name="T3" fmla="*/ 171 h 341"/>
                <a:gd name="T4" fmla="*/ 0 w 1627"/>
                <a:gd name="T5" fmla="*/ 171 h 341"/>
                <a:gd name="T6" fmla="*/ 1627 w 1627"/>
                <a:gd name="T7" fmla="*/ 341 h 341"/>
                <a:gd name="T8" fmla="*/ 1627 w 1627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341">
                  <a:moveTo>
                    <a:pt x="1627" y="0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5C2EBB7C-8D79-ABD9-D6A0-FA822B59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2570163"/>
              <a:ext cx="2582863" cy="541338"/>
            </a:xfrm>
            <a:custGeom>
              <a:avLst/>
              <a:gdLst>
                <a:gd name="T0" fmla="*/ 1627 w 1627"/>
                <a:gd name="T1" fmla="*/ 0 h 341"/>
                <a:gd name="T2" fmla="*/ 0 w 1627"/>
                <a:gd name="T3" fmla="*/ 171 h 341"/>
                <a:gd name="T4" fmla="*/ 0 w 1627"/>
                <a:gd name="T5" fmla="*/ 171 h 341"/>
                <a:gd name="T6" fmla="*/ 1627 w 1627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341">
                  <a:moveTo>
                    <a:pt x="1627" y="0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1627" y="3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6DB56C83-B594-6D66-1BF3-2B48747EA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2570163"/>
              <a:ext cx="2582863" cy="541338"/>
            </a:xfrm>
            <a:custGeom>
              <a:avLst/>
              <a:gdLst>
                <a:gd name="T0" fmla="*/ 1627 w 1627"/>
                <a:gd name="T1" fmla="*/ 0 h 341"/>
                <a:gd name="T2" fmla="*/ 0 w 1627"/>
                <a:gd name="T3" fmla="*/ 171 h 341"/>
                <a:gd name="T4" fmla="*/ 0 w 1627"/>
                <a:gd name="T5" fmla="*/ 171 h 341"/>
                <a:gd name="T6" fmla="*/ 1627 w 1627"/>
                <a:gd name="T7" fmla="*/ 341 h 341"/>
                <a:gd name="T8" fmla="*/ 1627 w 1627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341">
                  <a:moveTo>
                    <a:pt x="1627" y="0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60281" y="1274449"/>
            <a:ext cx="2238997" cy="1335711"/>
            <a:chOff x="1841500" y="1120775"/>
            <a:chExt cx="2582863" cy="1720850"/>
          </a:xfrm>
        </p:grpSpPr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  <a:gd name="T8" fmla="*/ 1627 w 1627"/>
                <a:gd name="T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  <a:gd name="T8" fmla="*/ 1627 w 1627"/>
                <a:gd name="T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 dirty="0"/>
            </a:p>
          </p:txBody>
        </p:sp>
      </p:grpSp>
      <p:sp>
        <p:nvSpPr>
          <p:cNvPr id="44" name="Rectangle 6">
            <a:extLst>
              <a:ext uri="{FF2B5EF4-FFF2-40B4-BE49-F238E27FC236}">
                <a16:creationId xmlns:a16="http://schemas.microsoft.com/office/drawing/2014/main" id="{3BFB40A2-DE53-0B1E-2C1E-88270B0827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57395" y="3544963"/>
            <a:ext cx="1770476" cy="390728"/>
          </a:xfrm>
          <a:prstGeom prst="homePlate">
            <a:avLst>
              <a:gd name="adj" fmla="val 7753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750" dirty="0">
                <a:solidFill>
                  <a:schemeClr val="bg1"/>
                </a:solidFill>
              </a:rPr>
              <a:t>Search Engine Optimization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C549DB3-88B0-A96C-7859-B5010F35B45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08462" y="2676738"/>
            <a:ext cx="3505774" cy="39187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350" b="1" dirty="0">
                <a:solidFill>
                  <a:schemeClr val="bg1"/>
                </a:solidFill>
              </a:rPr>
              <a:t>SMART GOALS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B676FC-1ACC-A81F-7910-6C1F79C09CB7}"/>
              </a:ext>
            </a:extLst>
          </p:cNvPr>
          <p:cNvGrpSpPr/>
          <p:nvPr/>
        </p:nvGrpSpPr>
        <p:grpSpPr>
          <a:xfrm flipV="1">
            <a:off x="2018703" y="2714259"/>
            <a:ext cx="1493876" cy="558938"/>
            <a:chOff x="1841500" y="1846263"/>
            <a:chExt cx="2582863" cy="995364"/>
          </a:xfrm>
        </p:grpSpPr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69773E92-A779-B9E5-D728-D71538EE6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3DE9B0E9-3195-481E-8D3C-C74C77D18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>
                <a:solidFill>
                  <a:schemeClr val="bg1"/>
                </a:solidFill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ACB8CF62-81A8-B4BF-FD78-35A5499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4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75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B9D7A6B5-E92A-1F00-22B1-C00E516700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29910" y="2525999"/>
            <a:ext cx="3808404" cy="39072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7-STEPS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675878-2C79-5B03-89B3-162F1A312E45}"/>
              </a:ext>
            </a:extLst>
          </p:cNvPr>
          <p:cNvGrpSpPr/>
          <p:nvPr/>
        </p:nvGrpSpPr>
        <p:grpSpPr>
          <a:xfrm>
            <a:off x="1834693" y="1880749"/>
            <a:ext cx="1239739" cy="827903"/>
            <a:chOff x="1841500" y="1120775"/>
            <a:chExt cx="2582863" cy="1720850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98D97053-3960-490F-AC70-47A33E98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  <a:gd name="T8" fmla="*/ 1627 w 1627"/>
                <a:gd name="T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B75E6B2E-702C-D753-C8C6-F7C6FFB4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7AC67211-98A2-0E13-1954-2B0A114B0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120775"/>
              <a:ext cx="2582863" cy="1720850"/>
            </a:xfrm>
            <a:custGeom>
              <a:avLst/>
              <a:gdLst>
                <a:gd name="T0" fmla="*/ 1627 w 1627"/>
                <a:gd name="T1" fmla="*/ 0 h 1084"/>
                <a:gd name="T2" fmla="*/ 0 w 1627"/>
                <a:gd name="T3" fmla="*/ 1084 h 1084"/>
                <a:gd name="T4" fmla="*/ 0 w 1627"/>
                <a:gd name="T5" fmla="*/ 1084 h 1084"/>
                <a:gd name="T6" fmla="*/ 1627 w 1627"/>
                <a:gd name="T7" fmla="*/ 340 h 1084"/>
                <a:gd name="T8" fmla="*/ 1627 w 1627"/>
                <a:gd name="T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1084">
                  <a:moveTo>
                    <a:pt x="1627" y="0"/>
                  </a:moveTo>
                  <a:lnTo>
                    <a:pt x="0" y="1084"/>
                  </a:lnTo>
                  <a:lnTo>
                    <a:pt x="0" y="1084"/>
                  </a:lnTo>
                  <a:lnTo>
                    <a:pt x="1627" y="340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E5F403B-2038-4DEB-DD30-70569C788FE5}"/>
              </a:ext>
            </a:extLst>
          </p:cNvPr>
          <p:cNvGrpSpPr/>
          <p:nvPr/>
        </p:nvGrpSpPr>
        <p:grpSpPr>
          <a:xfrm>
            <a:off x="1980300" y="2032084"/>
            <a:ext cx="1666968" cy="578069"/>
            <a:chOff x="1841500" y="1846263"/>
            <a:chExt cx="2582863" cy="995364"/>
          </a:xfrm>
        </p:grpSpPr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876A26BA-0982-B154-26BF-851A2DA76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7DB22221-E6DA-468E-9D7E-EB81FD45B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4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  <a:gd name="T8" fmla="*/ 1627 w 1627"/>
                <a:gd name="T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 dirty="0"/>
            </a:p>
          </p:txBody>
        </p:sp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A39F5B2D-9432-4AE5-C7BB-F1BFEA6DC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846263"/>
              <a:ext cx="2582863" cy="995363"/>
            </a:xfrm>
            <a:custGeom>
              <a:avLst/>
              <a:gdLst>
                <a:gd name="T0" fmla="*/ 1627 w 1627"/>
                <a:gd name="T1" fmla="*/ 0 h 627"/>
                <a:gd name="T2" fmla="*/ 0 w 1627"/>
                <a:gd name="T3" fmla="*/ 627 h 627"/>
                <a:gd name="T4" fmla="*/ 0 w 1627"/>
                <a:gd name="T5" fmla="*/ 627 h 627"/>
                <a:gd name="T6" fmla="*/ 1627 w 1627"/>
                <a:gd name="T7" fmla="*/ 34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7" h="627">
                  <a:moveTo>
                    <a:pt x="1627" y="0"/>
                  </a:moveTo>
                  <a:lnTo>
                    <a:pt x="0" y="627"/>
                  </a:lnTo>
                  <a:lnTo>
                    <a:pt x="0" y="627"/>
                  </a:lnTo>
                  <a:lnTo>
                    <a:pt x="1627" y="3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/>
            </a:p>
          </p:txBody>
        </p:sp>
      </p:grpSp>
      <p:pic>
        <p:nvPicPr>
          <p:cNvPr id="108" name="Picture 107" descr="A black and grey rectangle&#10;&#10;Description automatically generated">
            <a:extLst>
              <a:ext uri="{FF2B5EF4-FFF2-40B4-BE49-F238E27FC236}">
                <a16:creationId xmlns:a16="http://schemas.microsoft.com/office/drawing/2014/main" id="{8F50B9A6-CDDF-9480-CA2E-307DA86D2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-1" r="29188" b="115"/>
          <a:stretch/>
        </p:blipFill>
        <p:spPr>
          <a:xfrm>
            <a:off x="3633255" y="2353771"/>
            <a:ext cx="589994" cy="5783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98685" y="1477178"/>
            <a:ext cx="2204616" cy="2263148"/>
            <a:chOff x="3581400" y="1812925"/>
            <a:chExt cx="1981200" cy="1981200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3581400" y="1812925"/>
              <a:ext cx="1981200" cy="1981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050" dirty="0"/>
            </a:p>
          </p:txBody>
        </p:sp>
        <p:sp>
          <p:nvSpPr>
            <p:cNvPr id="38" name="Oval 21"/>
            <p:cNvSpPr>
              <a:spLocks noChangeArrowheads="1"/>
            </p:cNvSpPr>
            <p:nvPr/>
          </p:nvSpPr>
          <p:spPr bwMode="auto">
            <a:xfrm>
              <a:off x="3743325" y="1974850"/>
              <a:ext cx="1657350" cy="16573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500" b="0" i="0" u="none" strike="noStrike" cap="none" spc="0" normalizeH="0" baseline="0">
                  <a:ln>
                    <a:noFill/>
                  </a:ln>
                  <a:solidFill>
                    <a:srgbClr val="52545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endParaRPr lang="en-US" sz="165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114" name="Rectangle 7">
            <a:extLst>
              <a:ext uri="{FF2B5EF4-FFF2-40B4-BE49-F238E27FC236}">
                <a16:creationId xmlns:a16="http://schemas.microsoft.com/office/drawing/2014/main" id="{F51540FE-9ED5-9DF5-8AB6-520ED9992C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60375" y="2848856"/>
            <a:ext cx="3148385" cy="391878"/>
          </a:xfrm>
          <a:prstGeom prst="homePlate">
            <a:avLst/>
          </a:prstGeom>
          <a:solidFill>
            <a:srgbClr val="82C5C4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ROOT CAUSE ANALYSES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F4EE3EA-D9FB-439B-C722-E3A602F88DCC}"/>
              </a:ext>
            </a:extLst>
          </p:cNvPr>
          <p:cNvSpPr txBox="1"/>
          <p:nvPr/>
        </p:nvSpPr>
        <p:spPr>
          <a:xfrm>
            <a:off x="319147" y="2032084"/>
            <a:ext cx="1680224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Empowerment goal: 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build and raise the capacities and capabilities of the whole family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9925DFEE-A768-B8F4-8D45-87B6D92F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32" r="4817"/>
          <a:stretch/>
        </p:blipFill>
        <p:spPr>
          <a:xfrm>
            <a:off x="3622938" y="1300742"/>
            <a:ext cx="406537" cy="134126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E1A5D67C-0B0B-6EA8-081D-52B45969A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1" t="5759" r="45524" b="-17522"/>
          <a:stretch/>
        </p:blipFill>
        <p:spPr>
          <a:xfrm>
            <a:off x="2438628" y="1399574"/>
            <a:ext cx="618720" cy="1499036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BFBB3B1-BE93-9A34-3920-42DF99B0A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4" r="61225"/>
          <a:stretch/>
        </p:blipFill>
        <p:spPr>
          <a:xfrm>
            <a:off x="2297100" y="2432431"/>
            <a:ext cx="533407" cy="424043"/>
          </a:xfrm>
          <a:prstGeom prst="rect">
            <a:avLst/>
          </a:prstGeom>
        </p:spPr>
      </p:pic>
      <p:sp>
        <p:nvSpPr>
          <p:cNvPr id="133" name="Oval 132">
            <a:extLst>
              <a:ext uri="{FF2B5EF4-FFF2-40B4-BE49-F238E27FC236}">
                <a16:creationId xmlns:a16="http://schemas.microsoft.com/office/drawing/2014/main" id="{A08693A6-81D4-9C70-18CE-A0BEA78F2281}"/>
              </a:ext>
            </a:extLst>
          </p:cNvPr>
          <p:cNvSpPr/>
          <p:nvPr/>
        </p:nvSpPr>
        <p:spPr>
          <a:xfrm>
            <a:off x="6775600" y="1245883"/>
            <a:ext cx="1377644" cy="486891"/>
          </a:xfrm>
          <a:prstGeom prst="ellipse">
            <a:avLst/>
          </a:prstGeom>
          <a:solidFill>
            <a:srgbClr val="F7F5F7"/>
          </a:solidFill>
          <a:ln w="952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309563"/>
            <a:r>
              <a:rPr lang="en-US" sz="1125" dirty="0"/>
              <a:t>Physical activity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3FB620A-93DC-F82A-B24E-F73707BAF092}"/>
              </a:ext>
            </a:extLst>
          </p:cNvPr>
          <p:cNvSpPr/>
          <p:nvPr/>
        </p:nvSpPr>
        <p:spPr>
          <a:xfrm>
            <a:off x="6775600" y="1818996"/>
            <a:ext cx="1377644" cy="486891"/>
          </a:xfrm>
          <a:prstGeom prst="ellipse">
            <a:avLst/>
          </a:prstGeom>
          <a:solidFill>
            <a:srgbClr val="F7F5F7"/>
          </a:solidFill>
          <a:ln w="95250" cap="flat">
            <a:solidFill>
              <a:schemeClr val="accent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309563"/>
            <a:r>
              <a:rPr lang="en-US" sz="1125" dirty="0"/>
              <a:t>Health</a:t>
            </a:r>
          </a:p>
          <a:p>
            <a:pPr defTabSz="309563"/>
            <a:r>
              <a:rPr lang="en-US" sz="1125" dirty="0"/>
              <a:t>Education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24CBC86-7C59-FF72-B8E7-EF7258024AC8}"/>
              </a:ext>
            </a:extLst>
          </p:cNvPr>
          <p:cNvSpPr/>
          <p:nvPr/>
        </p:nvSpPr>
        <p:spPr>
          <a:xfrm>
            <a:off x="6792670" y="2394901"/>
            <a:ext cx="1377644" cy="486891"/>
          </a:xfrm>
          <a:prstGeom prst="ellipse">
            <a:avLst/>
          </a:prstGeom>
          <a:solidFill>
            <a:srgbClr val="F7F5F7"/>
          </a:solidFill>
          <a:ln w="9525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309563"/>
            <a:r>
              <a:rPr lang="en-US" sz="1125" dirty="0"/>
              <a:t>Health &amp; Wellbeing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C789D18-BBAF-3C9E-5D98-A58591A03915}"/>
              </a:ext>
            </a:extLst>
          </p:cNvPr>
          <p:cNvSpPr/>
          <p:nvPr/>
        </p:nvSpPr>
        <p:spPr>
          <a:xfrm>
            <a:off x="6784764" y="2965222"/>
            <a:ext cx="1377644" cy="486891"/>
          </a:xfrm>
          <a:prstGeom prst="ellipse">
            <a:avLst/>
          </a:prstGeom>
          <a:solidFill>
            <a:srgbClr val="F7F5F7"/>
          </a:solidFill>
          <a:ln w="9525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52545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309563"/>
            <a:r>
              <a:rPr lang="en-US" sz="1125" dirty="0"/>
              <a:t>Spiritual </a:t>
            </a:r>
          </a:p>
          <a:p>
            <a:pPr defTabSz="309563"/>
            <a:r>
              <a:rPr lang="en-US" sz="1125" dirty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1485348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S Theme Colours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D68C"/>
      </a:accent1>
      <a:accent2>
        <a:srgbClr val="41414D"/>
      </a:accent2>
      <a:accent3>
        <a:srgbClr val="EB6859"/>
      </a:accent3>
      <a:accent4>
        <a:srgbClr val="FBBB21"/>
      </a:accent4>
      <a:accent5>
        <a:srgbClr val="399476"/>
      </a:accent5>
      <a:accent6>
        <a:srgbClr val="00ADE6"/>
      </a:accent6>
      <a:hlink>
        <a:srgbClr val="0065AE"/>
      </a:hlink>
      <a:folHlink>
        <a:srgbClr val="9560A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N Science Presentation 2018" id="{3E634869-C76C-8B43-A2DC-EDCD6EB59BB7}" vid="{A47D700C-EA06-6243-AEF2-3BD4BA8A90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1811</Words>
  <Application>Microsoft Office PowerPoint</Application>
  <PresentationFormat>On-screen Show (16:9)</PresentationFormat>
  <Paragraphs>288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Segoe UI</vt:lpstr>
      <vt:lpstr>Thorndale AMT</vt:lpstr>
      <vt:lpstr>Times New Roman</vt:lpstr>
      <vt:lpstr>Trebuchet MS</vt:lpstr>
      <vt:lpstr>Office Theme</vt:lpstr>
      <vt:lpstr>A Better Start</vt:lpstr>
      <vt:lpstr>The Team</vt:lpstr>
      <vt:lpstr>Background to research</vt:lpstr>
      <vt:lpstr>Project 1 </vt:lpstr>
      <vt:lpstr>Phase 1: Questionnaire  Results</vt:lpstr>
      <vt:lpstr>Phase 2: Testing</vt:lpstr>
      <vt:lpstr> Project 2</vt:lpstr>
      <vt:lpstr>Pacific Family Model (PFM) Approach</vt:lpstr>
      <vt:lpstr>Phase 1:  Family-centered Empowerment &amp; Co-design Modules</vt:lpstr>
      <vt:lpstr>PowerPoint Presentation</vt:lpstr>
      <vt:lpstr>    Goal 1: Access  healthy foods</vt:lpstr>
      <vt:lpstr>Goal 2: Enhance Family Wellbeing</vt:lpstr>
      <vt:lpstr>Goal 3: Grow family knowledge &amp; awareness of healthy lifestyles</vt:lpstr>
      <vt:lpstr>PowerPoint Presentation</vt:lpstr>
      <vt:lpstr>PowerPoint Presentation</vt:lpstr>
      <vt:lpstr>Pre- &amp; Post-prevention programme data </vt:lpstr>
      <vt:lpstr>Fanau Manuia Findings… </vt:lpstr>
      <vt:lpstr>PowerPoint Presentation</vt:lpstr>
      <vt:lpstr>Project 3</vt:lpstr>
      <vt:lpstr> Citizens Panels  </vt:lpstr>
      <vt:lpstr> Key themes – Pacific Family Model (PFM) Approach enhances…</vt:lpstr>
      <vt:lpstr>What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Better Start</dc:title>
  <dc:creator>Kristine Scherp</dc:creator>
  <cp:lastModifiedBy>Ridvan Firestone</cp:lastModifiedBy>
  <cp:revision>89</cp:revision>
  <cp:lastPrinted>2024-01-22T21:01:10Z</cp:lastPrinted>
  <dcterms:created xsi:type="dcterms:W3CDTF">2019-07-02T01:44:14Z</dcterms:created>
  <dcterms:modified xsi:type="dcterms:W3CDTF">2024-04-09T10:31:58Z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d9e4d68-54d0-40a5-8c9a-85a36c87352c_Enabled">
    <vt:lpwstr>true</vt:lpwstr>
  </property>
  <property fmtid="{D5CDD505-2E9C-101B-9397-08002B2CF9AE}" pid="3" name="MSIP_Label_bd9e4d68-54d0-40a5-8c9a-85a36c87352c_SetDate">
    <vt:lpwstr>2024-03-28T00:34:23Z</vt:lpwstr>
  </property>
  <property fmtid="{D5CDD505-2E9C-101B-9397-08002B2CF9AE}" pid="4" name="MSIP_Label_bd9e4d68-54d0-40a5-8c9a-85a36c87352c_Method">
    <vt:lpwstr>Standard</vt:lpwstr>
  </property>
  <property fmtid="{D5CDD505-2E9C-101B-9397-08002B2CF9AE}" pid="5" name="MSIP_Label_bd9e4d68-54d0-40a5-8c9a-85a36c87352c_Name">
    <vt:lpwstr>Unclassified</vt:lpwstr>
  </property>
  <property fmtid="{D5CDD505-2E9C-101B-9397-08002B2CF9AE}" pid="6" name="MSIP_Label_bd9e4d68-54d0-40a5-8c9a-85a36c87352c_SiteId">
    <vt:lpwstr>388728e1-bbd0-4378-98dc-f8682e644300</vt:lpwstr>
  </property>
  <property fmtid="{D5CDD505-2E9C-101B-9397-08002B2CF9AE}" pid="7" name="MSIP_Label_bd9e4d68-54d0-40a5-8c9a-85a36c87352c_ActionId">
    <vt:lpwstr>5085b8c0-c05f-4b62-afe2-c9b74ad581dc</vt:lpwstr>
  </property>
  <property fmtid="{D5CDD505-2E9C-101B-9397-08002B2CF9AE}" pid="8" name="MSIP_Label_bd9e4d68-54d0-40a5-8c9a-85a36c87352c_ContentBits">
    <vt:lpwstr>0</vt:lpwstr>
  </property>
</Properties>
</file>