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png" ContentType="image/pn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940" y="170502"/>
            <a:ext cx="7987030" cy="8496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9487" y="3516883"/>
            <a:ext cx="4954270" cy="1129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2036" y="285178"/>
            <a:ext cx="8235315" cy="744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390" y="1297939"/>
            <a:ext cx="7649845" cy="316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image" Target="../media/image1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Relationship Id="rId4" Type="http://schemas.openxmlformats.org/officeDocument/2006/relationships/image" Target="../media/image1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jpg"/><Relationship Id="rId6" Type="http://schemas.openxmlformats.org/officeDocument/2006/relationships/image" Target="../media/image2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2241" y="145735"/>
            <a:ext cx="5057140" cy="473709"/>
          </a:xfrm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950" spc="-10"/>
              <a:t>Moemoeā:</a:t>
            </a:r>
            <a:r>
              <a:rPr dirty="0" sz="2950" spc="-215"/>
              <a:t> </a:t>
            </a:r>
            <a:r>
              <a:rPr dirty="0" sz="2950" spc="-35"/>
              <a:t>sleep,</a:t>
            </a:r>
            <a:r>
              <a:rPr dirty="0" sz="2950" spc="-225"/>
              <a:t> </a:t>
            </a:r>
            <a:r>
              <a:rPr dirty="0" sz="2950"/>
              <a:t>health</a:t>
            </a:r>
            <a:r>
              <a:rPr dirty="0" sz="2950" spc="-229"/>
              <a:t> </a:t>
            </a:r>
            <a:r>
              <a:rPr dirty="0" sz="2950" spc="-25"/>
              <a:t>and</a:t>
            </a:r>
            <a:endParaRPr sz="2950"/>
          </a:p>
        </p:txBody>
      </p:sp>
      <p:sp>
        <p:nvSpPr>
          <p:cNvPr id="3" name="object 3" descr=""/>
          <p:cNvSpPr txBox="1"/>
          <p:nvPr/>
        </p:nvSpPr>
        <p:spPr>
          <a:xfrm>
            <a:off x="1350403" y="462726"/>
            <a:ext cx="6522084" cy="47370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950" spc="55" b="1">
                <a:latin typeface="Comic Sans MS"/>
                <a:cs typeface="Comic Sans MS"/>
              </a:rPr>
              <a:t>wellbeing</a:t>
            </a:r>
            <a:r>
              <a:rPr dirty="0" sz="2950" spc="-275" b="1">
                <a:latin typeface="Comic Sans MS"/>
                <a:cs typeface="Comic Sans MS"/>
              </a:rPr>
              <a:t> </a:t>
            </a:r>
            <a:r>
              <a:rPr dirty="0" sz="2950" spc="50" b="1">
                <a:latin typeface="Comic Sans MS"/>
                <a:cs typeface="Comic Sans MS"/>
              </a:rPr>
              <a:t>for</a:t>
            </a:r>
            <a:r>
              <a:rPr dirty="0" sz="2950" spc="-265" b="1">
                <a:latin typeface="Comic Sans MS"/>
                <a:cs typeface="Comic Sans MS"/>
              </a:rPr>
              <a:t> </a:t>
            </a:r>
            <a:r>
              <a:rPr dirty="0" sz="2950" b="1">
                <a:latin typeface="Comic Sans MS"/>
                <a:cs typeface="Comic Sans MS"/>
              </a:rPr>
              <a:t>pēpi</a:t>
            </a:r>
            <a:r>
              <a:rPr dirty="0" sz="2950" spc="-270" b="1">
                <a:latin typeface="Comic Sans MS"/>
                <a:cs typeface="Comic Sans MS"/>
              </a:rPr>
              <a:t> </a:t>
            </a:r>
            <a:r>
              <a:rPr dirty="0" sz="2950" b="1">
                <a:latin typeface="Comic Sans MS"/>
                <a:cs typeface="Comic Sans MS"/>
              </a:rPr>
              <a:t>and</a:t>
            </a:r>
            <a:r>
              <a:rPr dirty="0" sz="2950" spc="-265" b="1">
                <a:latin typeface="Comic Sans MS"/>
                <a:cs typeface="Comic Sans MS"/>
              </a:rPr>
              <a:t> </a:t>
            </a:r>
            <a:r>
              <a:rPr dirty="0" sz="2950" spc="50" b="1">
                <a:latin typeface="Comic Sans MS"/>
                <a:cs typeface="Comic Sans MS"/>
              </a:rPr>
              <a:t>their</a:t>
            </a:r>
            <a:r>
              <a:rPr dirty="0" sz="2950" spc="-270" b="1">
                <a:latin typeface="Comic Sans MS"/>
                <a:cs typeface="Comic Sans MS"/>
              </a:rPr>
              <a:t> </a:t>
            </a:r>
            <a:r>
              <a:rPr dirty="0" sz="2950" spc="-10" b="1">
                <a:latin typeface="Comic Sans MS"/>
                <a:cs typeface="Comic Sans MS"/>
              </a:rPr>
              <a:t>whānau</a:t>
            </a:r>
            <a:endParaRPr sz="2950">
              <a:latin typeface="Comic Sans MS"/>
              <a:cs typeface="Comic Sans MS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661" y="129570"/>
            <a:ext cx="889752" cy="75522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044457" y="3048507"/>
            <a:ext cx="2585720" cy="1792605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93040">
              <a:lnSpc>
                <a:spcPct val="100000"/>
              </a:lnSpc>
              <a:spcBef>
                <a:spcPts val="259"/>
              </a:spcBef>
            </a:pPr>
            <a:r>
              <a:rPr dirty="0" sz="2400" b="1">
                <a:latin typeface="Calibri"/>
                <a:cs typeface="Calibri"/>
              </a:rPr>
              <a:t>Pacific</a:t>
            </a:r>
            <a:r>
              <a:rPr dirty="0" sz="2400" spc="-7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leadership</a:t>
            </a:r>
            <a:endParaRPr sz="2400">
              <a:latin typeface="Calibri"/>
              <a:cs typeface="Calibri"/>
            </a:endParaRPr>
          </a:p>
          <a:p>
            <a:pPr marL="267970" marR="109220" indent="-149860">
              <a:lnSpc>
                <a:spcPct val="99400"/>
              </a:lnSpc>
              <a:spcBef>
                <a:spcPts val="130"/>
              </a:spcBef>
            </a:pPr>
            <a:r>
              <a:rPr dirty="0" sz="1800" b="1">
                <a:latin typeface="Calibri"/>
                <a:cs typeface="Calibri"/>
              </a:rPr>
              <a:t>Centre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for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Pacific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Health, </a:t>
            </a:r>
            <a:r>
              <a:rPr dirty="0" sz="1800" b="1">
                <a:latin typeface="Calibri"/>
                <a:cs typeface="Calibri"/>
              </a:rPr>
              <a:t>University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Otago </a:t>
            </a:r>
            <a:r>
              <a:rPr dirty="0" sz="1800">
                <a:latin typeface="Calibri"/>
                <a:cs typeface="Calibri"/>
              </a:rPr>
              <a:t>Prof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Rosalina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Richards</a:t>
            </a:r>
            <a:endParaRPr sz="1800">
              <a:latin typeface="Calibri"/>
              <a:cs typeface="Calibri"/>
            </a:endParaRPr>
          </a:p>
          <a:p>
            <a:pPr marL="553085" marR="5080" indent="-541020">
              <a:lnSpc>
                <a:spcPts val="2180"/>
              </a:lnSpc>
              <a:spcBef>
                <a:spcPts val="10"/>
              </a:spcBef>
            </a:pPr>
            <a:r>
              <a:rPr dirty="0" sz="1200">
                <a:latin typeface="Calibri"/>
                <a:cs typeface="Calibri"/>
              </a:rPr>
              <a:t>(Samoan)</a:t>
            </a:r>
            <a:r>
              <a:rPr dirty="0" sz="1200" spc="9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collaboration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with </a:t>
            </a:r>
            <a:r>
              <a:rPr dirty="0" sz="1800">
                <a:latin typeface="Calibri"/>
                <a:cs typeface="Calibri"/>
              </a:rPr>
              <a:t>Moana</a:t>
            </a:r>
            <a:r>
              <a:rPr dirty="0" sz="1800" spc="-10">
                <a:latin typeface="Calibri"/>
                <a:cs typeface="Calibri"/>
              </a:rPr>
              <a:t> Connect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479177" y="3075939"/>
            <a:ext cx="2271395" cy="1435735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259"/>
              </a:spcBef>
            </a:pPr>
            <a:r>
              <a:rPr dirty="0" sz="2400" b="1">
                <a:latin typeface="Calibri"/>
                <a:cs typeface="Calibri"/>
              </a:rPr>
              <a:t>Māori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leadership</a:t>
            </a:r>
            <a:endParaRPr sz="2400">
              <a:latin typeface="Calibri"/>
              <a:cs typeface="Calibri"/>
            </a:endParaRPr>
          </a:p>
          <a:p>
            <a:pPr algn="ctr" marL="220345" marR="211454">
              <a:lnSpc>
                <a:spcPts val="2110"/>
              </a:lnSpc>
              <a:spcBef>
                <a:spcPts val="229"/>
              </a:spcBef>
            </a:pPr>
            <a:r>
              <a:rPr dirty="0" sz="1800" spc="-10" b="1">
                <a:latin typeface="Calibri"/>
                <a:cs typeface="Calibri"/>
              </a:rPr>
              <a:t>Medicine </a:t>
            </a:r>
            <a:r>
              <a:rPr dirty="0" sz="1800" b="1">
                <a:latin typeface="Calibri"/>
                <a:cs typeface="Calibri"/>
              </a:rPr>
              <a:t>University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Otago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125"/>
              </a:lnSpc>
            </a:pPr>
            <a:r>
              <a:rPr dirty="0" sz="1800">
                <a:latin typeface="Calibri"/>
                <a:cs typeface="Calibri"/>
              </a:rPr>
              <a:t>Assoc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Prof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Justine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Camp</a:t>
            </a:r>
            <a:endParaRPr sz="18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  <a:spcBef>
                <a:spcPts val="50"/>
              </a:spcBef>
            </a:pPr>
            <a:r>
              <a:rPr dirty="0" sz="1200">
                <a:latin typeface="Calibri"/>
                <a:cs typeface="Calibri"/>
              </a:rPr>
              <a:t>(Kai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Tahu)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26231" y="1168913"/>
            <a:ext cx="1408855" cy="1863777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9098" y="1179313"/>
            <a:ext cx="1441940" cy="1891863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615218" y="3066795"/>
            <a:ext cx="2313305" cy="124714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59"/>
              </a:spcBef>
            </a:pPr>
            <a:r>
              <a:rPr dirty="0" sz="2400" b="1">
                <a:latin typeface="Calibri"/>
                <a:cs typeface="Calibri"/>
              </a:rPr>
              <a:t>Project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leadership</a:t>
            </a:r>
            <a:endParaRPr sz="2400">
              <a:latin typeface="Calibri"/>
              <a:cs typeface="Calibri"/>
            </a:endParaRPr>
          </a:p>
          <a:p>
            <a:pPr algn="ctr" marL="241300" marR="233045">
              <a:lnSpc>
                <a:spcPct val="99400"/>
              </a:lnSpc>
              <a:spcBef>
                <a:spcPts val="130"/>
              </a:spcBef>
            </a:pPr>
            <a:r>
              <a:rPr dirty="0" sz="1800" spc="-10" b="1">
                <a:latin typeface="Calibri"/>
                <a:cs typeface="Calibri"/>
              </a:rPr>
              <a:t>Medicine </a:t>
            </a:r>
            <a:r>
              <a:rPr dirty="0" sz="1800" b="1">
                <a:latin typeface="Calibri"/>
                <a:cs typeface="Calibri"/>
              </a:rPr>
              <a:t>University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Otago </a:t>
            </a:r>
            <a:r>
              <a:rPr dirty="0" sz="1800">
                <a:latin typeface="Calibri"/>
                <a:cs typeface="Calibri"/>
              </a:rPr>
              <a:t>Prof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Rachael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Taylor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7741" y="1195970"/>
            <a:ext cx="1255188" cy="18827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4312" y="1467802"/>
            <a:ext cx="2315210" cy="18116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>
              <a:lnSpc>
                <a:spcPts val="3565"/>
              </a:lnSpc>
              <a:spcBef>
                <a:spcPts val="135"/>
              </a:spcBef>
            </a:pPr>
            <a:r>
              <a:rPr dirty="0" sz="3100" spc="60" b="1">
                <a:latin typeface="Comic Sans MS"/>
                <a:cs typeface="Comic Sans MS"/>
              </a:rPr>
              <a:t>Three</a:t>
            </a:r>
            <a:endParaRPr sz="3100">
              <a:latin typeface="Comic Sans MS"/>
              <a:cs typeface="Comic Sans MS"/>
            </a:endParaRPr>
          </a:p>
          <a:p>
            <a:pPr algn="ctr" marL="12700" marR="5080">
              <a:lnSpc>
                <a:spcPct val="92600"/>
              </a:lnSpc>
              <a:spcBef>
                <a:spcPts val="120"/>
              </a:spcBef>
            </a:pPr>
            <a:r>
              <a:rPr dirty="0" sz="3100" spc="95" b="1">
                <a:latin typeface="Comic Sans MS"/>
                <a:cs typeface="Comic Sans MS"/>
              </a:rPr>
              <a:t>components </a:t>
            </a:r>
            <a:r>
              <a:rPr dirty="0" sz="3100" spc="85" b="1">
                <a:latin typeface="Comic Sans MS"/>
                <a:cs typeface="Comic Sans MS"/>
              </a:rPr>
              <a:t>tested</a:t>
            </a:r>
            <a:r>
              <a:rPr dirty="0" sz="3100" spc="-310" b="1">
                <a:latin typeface="Comic Sans MS"/>
                <a:cs typeface="Comic Sans MS"/>
              </a:rPr>
              <a:t> </a:t>
            </a:r>
            <a:r>
              <a:rPr dirty="0" sz="3100" spc="30" b="1">
                <a:latin typeface="Comic Sans MS"/>
                <a:cs typeface="Comic Sans MS"/>
              </a:rPr>
              <a:t>via </a:t>
            </a:r>
            <a:r>
              <a:rPr dirty="0" sz="3100" spc="85" b="1">
                <a:latin typeface="Comic Sans MS"/>
                <a:cs typeface="Comic Sans MS"/>
              </a:rPr>
              <a:t>MOST</a:t>
            </a:r>
            <a:endParaRPr sz="3100">
              <a:latin typeface="Comic Sans MS"/>
              <a:cs typeface="Comic Sans MS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718132" y="414141"/>
          <a:ext cx="6284595" cy="4217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2385"/>
                <a:gridCol w="1630679"/>
                <a:gridCol w="1630680"/>
                <a:gridCol w="1630679"/>
              </a:tblGrid>
              <a:tr h="7327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Rongo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2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Uru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Whānau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435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>
                          <a:latin typeface="Calibri"/>
                          <a:cs typeface="Calibri"/>
                        </a:rPr>
                        <a:t>1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No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No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No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435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>
                          <a:latin typeface="Calibri"/>
                          <a:cs typeface="Calibri"/>
                        </a:rPr>
                        <a:t>2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No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No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Yes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35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>
                          <a:latin typeface="Calibri"/>
                          <a:cs typeface="Calibri"/>
                        </a:rPr>
                        <a:t>3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No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Yes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No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435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>
                          <a:latin typeface="Calibri"/>
                          <a:cs typeface="Calibri"/>
                        </a:rPr>
                        <a:t>4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No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Yes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Yes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35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>
                          <a:latin typeface="Calibri"/>
                          <a:cs typeface="Calibri"/>
                        </a:rPr>
                        <a:t>5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Yes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No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No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435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>
                          <a:latin typeface="Calibri"/>
                          <a:cs typeface="Calibri"/>
                        </a:rPr>
                        <a:t>6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Yes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No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Yes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35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>
                          <a:latin typeface="Calibri"/>
                          <a:cs typeface="Calibri"/>
                        </a:rPr>
                        <a:t>7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Yes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Yes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No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435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>
                          <a:latin typeface="Calibri"/>
                          <a:cs typeface="Calibri"/>
                        </a:rPr>
                        <a:t>8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Yes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Yes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Yes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4312" y="1467802"/>
            <a:ext cx="2315210" cy="18116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>
              <a:lnSpc>
                <a:spcPts val="3565"/>
              </a:lnSpc>
              <a:spcBef>
                <a:spcPts val="135"/>
              </a:spcBef>
            </a:pPr>
            <a:r>
              <a:rPr dirty="0" sz="3100" spc="60" b="1">
                <a:latin typeface="Comic Sans MS"/>
                <a:cs typeface="Comic Sans MS"/>
              </a:rPr>
              <a:t>Three</a:t>
            </a:r>
            <a:endParaRPr sz="3100">
              <a:latin typeface="Comic Sans MS"/>
              <a:cs typeface="Comic Sans MS"/>
            </a:endParaRPr>
          </a:p>
          <a:p>
            <a:pPr algn="ctr" marL="12700" marR="5080">
              <a:lnSpc>
                <a:spcPct val="92600"/>
              </a:lnSpc>
              <a:spcBef>
                <a:spcPts val="120"/>
              </a:spcBef>
            </a:pPr>
            <a:r>
              <a:rPr dirty="0" sz="3100" spc="95" b="1">
                <a:latin typeface="Comic Sans MS"/>
                <a:cs typeface="Comic Sans MS"/>
              </a:rPr>
              <a:t>components </a:t>
            </a:r>
            <a:r>
              <a:rPr dirty="0" sz="3100" spc="85" b="1">
                <a:latin typeface="Comic Sans MS"/>
                <a:cs typeface="Comic Sans MS"/>
              </a:rPr>
              <a:t>tested</a:t>
            </a:r>
            <a:r>
              <a:rPr dirty="0" sz="3100" spc="-310" b="1">
                <a:latin typeface="Comic Sans MS"/>
                <a:cs typeface="Comic Sans MS"/>
              </a:rPr>
              <a:t> </a:t>
            </a:r>
            <a:r>
              <a:rPr dirty="0" sz="3100" spc="30" b="1">
                <a:latin typeface="Comic Sans MS"/>
                <a:cs typeface="Comic Sans MS"/>
              </a:rPr>
              <a:t>via </a:t>
            </a:r>
            <a:r>
              <a:rPr dirty="0" sz="3100" spc="85" b="1">
                <a:latin typeface="Comic Sans MS"/>
                <a:cs typeface="Comic Sans MS"/>
              </a:rPr>
              <a:t>MOST</a:t>
            </a:r>
            <a:endParaRPr sz="3100">
              <a:latin typeface="Comic Sans MS"/>
              <a:cs typeface="Comic Sans MS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718132" y="414141"/>
          <a:ext cx="6284595" cy="4217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2385"/>
                <a:gridCol w="1630679"/>
                <a:gridCol w="1630680"/>
                <a:gridCol w="1630679"/>
              </a:tblGrid>
              <a:tr h="7327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Rongo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2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Uru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Whānau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435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>
                          <a:latin typeface="Calibri"/>
                          <a:cs typeface="Calibri"/>
                        </a:rPr>
                        <a:t>1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No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No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No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435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>
                          <a:latin typeface="Calibri"/>
                          <a:cs typeface="Calibri"/>
                        </a:rPr>
                        <a:t>2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No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No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Yes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35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>
                          <a:latin typeface="Calibri"/>
                          <a:cs typeface="Calibri"/>
                        </a:rPr>
                        <a:t>3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No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Yes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No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435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>
                          <a:latin typeface="Calibri"/>
                          <a:cs typeface="Calibri"/>
                        </a:rPr>
                        <a:t>4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No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Yes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Yes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35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>
                          <a:latin typeface="Calibri"/>
                          <a:cs typeface="Calibri"/>
                        </a:rPr>
                        <a:t>5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Yes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No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No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435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>
                          <a:latin typeface="Calibri"/>
                          <a:cs typeface="Calibri"/>
                        </a:rPr>
                        <a:t>6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Yes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No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Yes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435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>
                          <a:latin typeface="Calibri"/>
                          <a:cs typeface="Calibri"/>
                        </a:rPr>
                        <a:t>7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Yes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Yes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No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435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>
                          <a:latin typeface="Calibri"/>
                          <a:cs typeface="Calibri"/>
                        </a:rPr>
                        <a:t>8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Yes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Yes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Yes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4312" y="1467802"/>
            <a:ext cx="2315210" cy="181165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>
              <a:lnSpc>
                <a:spcPts val="3565"/>
              </a:lnSpc>
              <a:spcBef>
                <a:spcPts val="135"/>
              </a:spcBef>
            </a:pPr>
            <a:r>
              <a:rPr dirty="0" sz="3100" spc="60" b="1">
                <a:latin typeface="Comic Sans MS"/>
                <a:cs typeface="Comic Sans MS"/>
              </a:rPr>
              <a:t>Three</a:t>
            </a:r>
            <a:endParaRPr sz="3100">
              <a:latin typeface="Comic Sans MS"/>
              <a:cs typeface="Comic Sans MS"/>
            </a:endParaRPr>
          </a:p>
          <a:p>
            <a:pPr algn="ctr" marL="12700" marR="5080">
              <a:lnSpc>
                <a:spcPct val="92600"/>
              </a:lnSpc>
              <a:spcBef>
                <a:spcPts val="120"/>
              </a:spcBef>
            </a:pPr>
            <a:r>
              <a:rPr dirty="0" sz="3100" spc="95" b="1">
                <a:latin typeface="Comic Sans MS"/>
                <a:cs typeface="Comic Sans MS"/>
              </a:rPr>
              <a:t>components </a:t>
            </a:r>
            <a:r>
              <a:rPr dirty="0" sz="3100" spc="85" b="1">
                <a:latin typeface="Comic Sans MS"/>
                <a:cs typeface="Comic Sans MS"/>
              </a:rPr>
              <a:t>tested</a:t>
            </a:r>
            <a:r>
              <a:rPr dirty="0" sz="3100" spc="-310" b="1">
                <a:latin typeface="Comic Sans MS"/>
                <a:cs typeface="Comic Sans MS"/>
              </a:rPr>
              <a:t> </a:t>
            </a:r>
            <a:r>
              <a:rPr dirty="0" sz="3100" spc="30" b="1">
                <a:latin typeface="Comic Sans MS"/>
                <a:cs typeface="Comic Sans MS"/>
              </a:rPr>
              <a:t>via </a:t>
            </a:r>
            <a:r>
              <a:rPr dirty="0" sz="3100" spc="85" b="1">
                <a:latin typeface="Comic Sans MS"/>
                <a:cs typeface="Comic Sans MS"/>
              </a:rPr>
              <a:t>MOST</a:t>
            </a:r>
            <a:endParaRPr sz="3100">
              <a:latin typeface="Comic Sans MS"/>
              <a:cs typeface="Comic Sans MS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2718132" y="414141"/>
          <a:ext cx="6284595" cy="4217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2385"/>
                <a:gridCol w="1630679"/>
                <a:gridCol w="1630680"/>
                <a:gridCol w="1630679"/>
              </a:tblGrid>
              <a:tr h="7327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Group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Rongo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2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Uru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2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Whānau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435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>
                          <a:latin typeface="Calibri"/>
                          <a:cs typeface="Calibri"/>
                        </a:rPr>
                        <a:t>1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No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No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No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35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>
                          <a:latin typeface="Calibri"/>
                          <a:cs typeface="Calibri"/>
                        </a:rPr>
                        <a:t>2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No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No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Yes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435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>
                          <a:latin typeface="Calibri"/>
                          <a:cs typeface="Calibri"/>
                        </a:rPr>
                        <a:t>3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No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Yes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No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35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>
                          <a:latin typeface="Calibri"/>
                          <a:cs typeface="Calibri"/>
                        </a:rPr>
                        <a:t>4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No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Yes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Yes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435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>
                          <a:latin typeface="Calibri"/>
                          <a:cs typeface="Calibri"/>
                        </a:rPr>
                        <a:t>5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Yes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No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No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35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>
                          <a:latin typeface="Calibri"/>
                          <a:cs typeface="Calibri"/>
                        </a:rPr>
                        <a:t>6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Yes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No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Yes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  <a:tr h="435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>
                          <a:latin typeface="Calibri"/>
                          <a:cs typeface="Calibri"/>
                        </a:rPr>
                        <a:t>7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Yes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Yes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No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4356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>
                          <a:latin typeface="Calibri"/>
                          <a:cs typeface="Calibri"/>
                        </a:rPr>
                        <a:t>8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Yes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Yes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2200" spc="-25">
                          <a:latin typeface="Calibri"/>
                          <a:cs typeface="Calibri"/>
                        </a:rPr>
                        <a:t>Yes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1515" rIns="0" bIns="0" rtlCol="0" vert="horz">
            <a:spAutoFit/>
          </a:bodyPr>
          <a:lstStyle/>
          <a:p>
            <a:pPr marL="347980">
              <a:lnSpc>
                <a:spcPct val="100000"/>
              </a:lnSpc>
              <a:spcBef>
                <a:spcPts val="120"/>
              </a:spcBef>
            </a:pPr>
            <a:r>
              <a:rPr dirty="0" sz="4000" spc="60"/>
              <a:t>Participants</a:t>
            </a:r>
            <a:endParaRPr sz="4000"/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682" y="1211924"/>
            <a:ext cx="8182178" cy="10450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707390" y="1429003"/>
            <a:ext cx="7600950" cy="31591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400" b="1">
                <a:latin typeface="Trebuchet MS"/>
                <a:cs typeface="Trebuchet MS"/>
              </a:rPr>
              <a:t>506</a:t>
            </a:r>
            <a:r>
              <a:rPr dirty="0" sz="2400" spc="15" b="1">
                <a:latin typeface="Trebuchet MS"/>
                <a:cs typeface="Trebuchet MS"/>
              </a:rPr>
              <a:t> </a:t>
            </a:r>
            <a:r>
              <a:rPr dirty="0" sz="2400" spc="-10" b="1">
                <a:latin typeface="Trebuchet MS"/>
                <a:cs typeface="Trebuchet MS"/>
              </a:rPr>
              <a:t>whānau</a:t>
            </a:r>
            <a:endParaRPr sz="2400">
              <a:latin typeface="Trebuchet MS"/>
              <a:cs typeface="Trebuchet MS"/>
            </a:endParaRPr>
          </a:p>
          <a:p>
            <a:pPr lvl="1" marL="526415" indent="-17081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526415" algn="l"/>
              </a:tabLst>
            </a:pPr>
            <a:r>
              <a:rPr dirty="0" sz="2400" b="1">
                <a:latin typeface="Trebuchet MS"/>
                <a:cs typeface="Trebuchet MS"/>
              </a:rPr>
              <a:t>180</a:t>
            </a:r>
            <a:r>
              <a:rPr dirty="0" sz="2400" spc="-1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(36%)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caregivers</a:t>
            </a:r>
            <a:r>
              <a:rPr dirty="0" sz="2400" spc="-1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identify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as</a:t>
            </a:r>
            <a:r>
              <a:rPr dirty="0" sz="2400" spc="-10" b="1">
                <a:latin typeface="Trebuchet MS"/>
                <a:cs typeface="Trebuchet MS"/>
              </a:rPr>
              <a:t> Māori</a:t>
            </a:r>
            <a:endParaRPr sz="2400">
              <a:latin typeface="Trebuchet MS"/>
              <a:cs typeface="Trebuchet MS"/>
            </a:endParaRPr>
          </a:p>
          <a:p>
            <a:pPr lvl="1" marL="526415" indent="-17081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526415" algn="l"/>
              </a:tabLst>
            </a:pPr>
            <a:r>
              <a:rPr dirty="0" sz="2400" b="1">
                <a:latin typeface="Trebuchet MS"/>
                <a:cs typeface="Trebuchet MS"/>
              </a:rPr>
              <a:t>232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(46%)</a:t>
            </a:r>
            <a:r>
              <a:rPr dirty="0" sz="2400" spc="-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pēpi</a:t>
            </a:r>
            <a:r>
              <a:rPr dirty="0" sz="2400" spc="-1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identified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as</a:t>
            </a:r>
            <a:r>
              <a:rPr dirty="0" sz="2400" spc="-5" b="1">
                <a:latin typeface="Trebuchet MS"/>
                <a:cs typeface="Trebuchet MS"/>
              </a:rPr>
              <a:t> </a:t>
            </a:r>
            <a:r>
              <a:rPr dirty="0" sz="2400" spc="-10" b="1">
                <a:latin typeface="Trebuchet MS"/>
                <a:cs typeface="Trebuchet MS"/>
              </a:rPr>
              <a:t>Māori</a:t>
            </a:r>
            <a:endParaRPr sz="2400">
              <a:latin typeface="Trebuchet MS"/>
              <a:cs typeface="Trebuchet MS"/>
            </a:endParaRPr>
          </a:p>
          <a:p>
            <a:pPr lvl="1" marL="526415" indent="-17081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526415" algn="l"/>
              </a:tabLst>
            </a:pPr>
            <a:r>
              <a:rPr dirty="0" sz="2400" b="1">
                <a:latin typeface="Trebuchet MS"/>
                <a:cs typeface="Trebuchet MS"/>
              </a:rPr>
              <a:t>NZDep:</a:t>
            </a:r>
            <a:r>
              <a:rPr dirty="0" sz="2400" spc="1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39% high</a:t>
            </a:r>
            <a:r>
              <a:rPr dirty="0" sz="2400" spc="1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(8-10),</a:t>
            </a:r>
            <a:r>
              <a:rPr dirty="0" sz="2400" spc="1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22% low</a:t>
            </a:r>
            <a:r>
              <a:rPr dirty="0" sz="2400" spc="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(1-</a:t>
            </a:r>
            <a:r>
              <a:rPr dirty="0" sz="2400" spc="-25" b="1">
                <a:latin typeface="Trebuchet MS"/>
                <a:cs typeface="Trebuchet MS"/>
              </a:rPr>
              <a:t>3)</a:t>
            </a:r>
            <a:endParaRPr sz="2400">
              <a:latin typeface="Trebuchet MS"/>
              <a:cs typeface="Trebuchet MS"/>
            </a:endParaRPr>
          </a:p>
          <a:p>
            <a:pPr marL="183515" indent="-170815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400" b="1">
                <a:latin typeface="Trebuchet MS"/>
                <a:cs typeface="Trebuchet MS"/>
              </a:rPr>
              <a:t>From</a:t>
            </a:r>
            <a:r>
              <a:rPr dirty="0" sz="2400" spc="-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all over </a:t>
            </a:r>
            <a:r>
              <a:rPr dirty="0" sz="2400" spc="-25" b="1">
                <a:latin typeface="Trebuchet MS"/>
                <a:cs typeface="Trebuchet MS"/>
              </a:rPr>
              <a:t>NZ</a:t>
            </a:r>
            <a:endParaRPr sz="2400">
              <a:latin typeface="Trebuchet MS"/>
              <a:cs typeface="Trebuchet MS"/>
            </a:endParaRPr>
          </a:p>
          <a:p>
            <a:pPr marL="183515" indent="-170815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400" b="1">
                <a:latin typeface="Trebuchet MS"/>
                <a:cs typeface="Trebuchet MS"/>
              </a:rPr>
              <a:t>Pēpi</a:t>
            </a:r>
            <a:r>
              <a:rPr dirty="0" sz="2400" spc="-2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6.1</a:t>
            </a:r>
            <a:r>
              <a:rPr dirty="0" sz="2400" spc="-1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(3)</a:t>
            </a:r>
            <a:r>
              <a:rPr dirty="0" sz="2400" spc="-1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months</a:t>
            </a:r>
            <a:r>
              <a:rPr dirty="0" sz="2400" spc="-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of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age</a:t>
            </a:r>
            <a:r>
              <a:rPr dirty="0" sz="2400" spc="-2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(range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2-</a:t>
            </a:r>
            <a:r>
              <a:rPr dirty="0" sz="2400" spc="-20" b="1">
                <a:latin typeface="Trebuchet MS"/>
                <a:cs typeface="Trebuchet MS"/>
              </a:rPr>
              <a:t>12m)</a:t>
            </a:r>
            <a:endParaRPr sz="2400">
              <a:latin typeface="Trebuchet MS"/>
              <a:cs typeface="Trebuchet MS"/>
            </a:endParaRPr>
          </a:p>
          <a:p>
            <a:pPr marL="184150" marR="5080" indent="-171450">
              <a:lnSpc>
                <a:spcPts val="2590"/>
              </a:lnSpc>
              <a:spcBef>
                <a:spcPts val="85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400" b="1">
                <a:latin typeface="Trebuchet MS"/>
                <a:cs typeface="Trebuchet MS"/>
              </a:rPr>
              <a:t>Recruited</a:t>
            </a:r>
            <a:r>
              <a:rPr dirty="0" sz="2400" spc="-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via</a:t>
            </a:r>
            <a:r>
              <a:rPr dirty="0" sz="2400" spc="-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3</a:t>
            </a:r>
            <a:r>
              <a:rPr dirty="0" sz="2400" spc="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Māori</a:t>
            </a:r>
            <a:r>
              <a:rPr dirty="0" sz="2400" spc="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health Providers,</a:t>
            </a:r>
            <a:r>
              <a:rPr dirty="0" sz="2400" spc="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Plunket</a:t>
            </a:r>
            <a:r>
              <a:rPr dirty="0" sz="2400" spc="5" b="1">
                <a:latin typeface="Trebuchet MS"/>
                <a:cs typeface="Trebuchet MS"/>
              </a:rPr>
              <a:t> </a:t>
            </a:r>
            <a:r>
              <a:rPr dirty="0" sz="2400" spc="-25" b="1">
                <a:latin typeface="Trebuchet MS"/>
                <a:cs typeface="Trebuchet MS"/>
              </a:rPr>
              <a:t>and </a:t>
            </a:r>
            <a:r>
              <a:rPr dirty="0" sz="2400" b="1">
                <a:latin typeface="Trebuchet MS"/>
                <a:cs typeface="Trebuchet MS"/>
              </a:rPr>
              <a:t>social</a:t>
            </a:r>
            <a:r>
              <a:rPr dirty="0" sz="2400" spc="-20" b="1">
                <a:latin typeface="Trebuchet MS"/>
                <a:cs typeface="Trebuchet MS"/>
              </a:rPr>
              <a:t> </a:t>
            </a:r>
            <a:r>
              <a:rPr dirty="0" sz="2400" spc="-10" b="1">
                <a:latin typeface="Trebuchet MS"/>
                <a:cs typeface="Trebuchet MS"/>
              </a:rPr>
              <a:t>media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9168" rIns="0" bIns="0" rtlCol="0" vert="horz">
            <a:spAutoFit/>
          </a:bodyPr>
          <a:lstStyle/>
          <a:p>
            <a:pPr marL="347980">
              <a:lnSpc>
                <a:spcPct val="100000"/>
              </a:lnSpc>
              <a:spcBef>
                <a:spcPts val="135"/>
              </a:spcBef>
            </a:pPr>
            <a:r>
              <a:rPr dirty="0" spc="70"/>
              <a:t>Māori</a:t>
            </a:r>
            <a:r>
              <a:rPr dirty="0" spc="-310"/>
              <a:t> </a:t>
            </a:r>
            <a:r>
              <a:rPr dirty="0" spc="90"/>
              <a:t>cohort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288795"/>
            <a:ext cx="7327900" cy="1979295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400" b="1">
                <a:latin typeface="Trebuchet MS"/>
                <a:cs typeface="Trebuchet MS"/>
              </a:rPr>
              <a:t>93%</a:t>
            </a:r>
            <a:r>
              <a:rPr dirty="0" sz="2400" spc="5" b="1">
                <a:latin typeface="Trebuchet MS"/>
                <a:cs typeface="Trebuchet MS"/>
              </a:rPr>
              <a:t> </a:t>
            </a:r>
            <a:r>
              <a:rPr dirty="0" sz="2400" spc="-20" b="1">
                <a:latin typeface="Trebuchet MS"/>
                <a:cs typeface="Trebuchet MS"/>
              </a:rPr>
              <a:t>Māmā</a:t>
            </a:r>
            <a:endParaRPr sz="2400">
              <a:latin typeface="Trebuchet MS"/>
              <a:cs typeface="Trebuchet MS"/>
            </a:endParaRPr>
          </a:p>
          <a:p>
            <a:pPr marL="184150" marR="5080" indent="-171450">
              <a:lnSpc>
                <a:spcPts val="2620"/>
              </a:lnSpc>
              <a:spcBef>
                <a:spcPts val="80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400" b="1">
                <a:latin typeface="Trebuchet MS"/>
                <a:cs typeface="Trebuchet MS"/>
              </a:rPr>
              <a:t>Education:</a:t>
            </a:r>
            <a:r>
              <a:rPr dirty="0" sz="2400" spc="-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33%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high</a:t>
            </a:r>
            <a:r>
              <a:rPr dirty="0" sz="2400" spc="-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school,</a:t>
            </a:r>
            <a:r>
              <a:rPr dirty="0" sz="2400" spc="-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31%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post-school, </a:t>
            </a:r>
            <a:r>
              <a:rPr dirty="0" sz="2400" spc="-25" b="1">
                <a:latin typeface="Trebuchet MS"/>
                <a:cs typeface="Trebuchet MS"/>
              </a:rPr>
              <a:t>36% </a:t>
            </a:r>
            <a:r>
              <a:rPr dirty="0" sz="2400" spc="-10" b="1">
                <a:latin typeface="Trebuchet MS"/>
                <a:cs typeface="Trebuchet MS"/>
              </a:rPr>
              <a:t>tertiary</a:t>
            </a:r>
            <a:endParaRPr sz="2400">
              <a:latin typeface="Trebuchet MS"/>
              <a:cs typeface="Trebuchet MS"/>
            </a:endParaRPr>
          </a:p>
          <a:p>
            <a:pPr marL="183515" indent="-170815">
              <a:lnSpc>
                <a:spcPts val="2750"/>
              </a:lnSpc>
              <a:spcBef>
                <a:spcPts val="455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400" b="1">
                <a:latin typeface="Trebuchet MS"/>
                <a:cs typeface="Trebuchet MS"/>
              </a:rPr>
              <a:t>35%</a:t>
            </a:r>
            <a:r>
              <a:rPr dirty="0" sz="2400" spc="-1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had</a:t>
            </a:r>
            <a:r>
              <a:rPr dirty="0" sz="2400" spc="-1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3 or</a:t>
            </a:r>
            <a:r>
              <a:rPr dirty="0" sz="2400" spc="-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more</a:t>
            </a:r>
            <a:r>
              <a:rPr dirty="0" sz="2400" spc="-1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adults in</a:t>
            </a:r>
            <a:r>
              <a:rPr dirty="0" sz="2400" spc="-1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household, 35%</a:t>
            </a:r>
            <a:r>
              <a:rPr dirty="0" sz="2400" spc="-5" b="1">
                <a:latin typeface="Trebuchet MS"/>
                <a:cs typeface="Trebuchet MS"/>
              </a:rPr>
              <a:t> </a:t>
            </a:r>
            <a:r>
              <a:rPr dirty="0" sz="2400" spc="-25" b="1">
                <a:latin typeface="Trebuchet MS"/>
                <a:cs typeface="Trebuchet MS"/>
              </a:rPr>
              <a:t>3+</a:t>
            </a:r>
            <a:endParaRPr sz="2400">
              <a:latin typeface="Trebuchet MS"/>
              <a:cs typeface="Trebuchet MS"/>
            </a:endParaRPr>
          </a:p>
          <a:p>
            <a:pPr marL="184150">
              <a:lnSpc>
                <a:spcPts val="2750"/>
              </a:lnSpc>
            </a:pPr>
            <a:r>
              <a:rPr dirty="0" sz="2400" b="1">
                <a:latin typeface="Trebuchet MS"/>
                <a:cs typeface="Trebuchet MS"/>
              </a:rPr>
              <a:t>children,</a:t>
            </a:r>
            <a:r>
              <a:rPr dirty="0" sz="2400" spc="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25%</a:t>
            </a:r>
            <a:r>
              <a:rPr dirty="0" sz="2400" spc="10" b="1">
                <a:latin typeface="Trebuchet MS"/>
                <a:cs typeface="Trebuchet MS"/>
              </a:rPr>
              <a:t> </a:t>
            </a:r>
            <a:r>
              <a:rPr dirty="0" sz="2400" spc="-10" b="1">
                <a:latin typeface="Trebuchet MS"/>
                <a:cs typeface="Trebuchet MS"/>
              </a:rPr>
              <a:t>multi-generational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9168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75"/>
              <a:t>We</a:t>
            </a:r>
            <a:r>
              <a:rPr dirty="0" spc="-295"/>
              <a:t> </a:t>
            </a:r>
            <a:r>
              <a:rPr dirty="0"/>
              <a:t>had</a:t>
            </a:r>
            <a:r>
              <a:rPr dirty="0" spc="-280"/>
              <a:t> </a:t>
            </a:r>
            <a:r>
              <a:rPr dirty="0" spc="75"/>
              <a:t>to</a:t>
            </a:r>
            <a:r>
              <a:rPr dirty="0" spc="-290"/>
              <a:t> </a:t>
            </a:r>
            <a:r>
              <a:rPr dirty="0" spc="85"/>
              <a:t>develop</a:t>
            </a:r>
            <a:r>
              <a:rPr dirty="0" spc="-285"/>
              <a:t> </a:t>
            </a:r>
            <a:r>
              <a:rPr dirty="0" spc="80"/>
              <a:t>new</a:t>
            </a:r>
            <a:r>
              <a:rPr dirty="0" spc="-290"/>
              <a:t> </a:t>
            </a:r>
            <a:r>
              <a:rPr dirty="0" spc="100"/>
              <a:t>outcome</a:t>
            </a:r>
            <a:r>
              <a:rPr dirty="0" spc="-290"/>
              <a:t> </a:t>
            </a:r>
            <a:r>
              <a:rPr dirty="0" spc="75"/>
              <a:t>measures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116076"/>
            <a:ext cx="7722234" cy="34455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3515" indent="-170815">
              <a:lnSpc>
                <a:spcPts val="2425"/>
              </a:lnSpc>
              <a:spcBef>
                <a:spcPts val="100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200" spc="-10" b="1">
                <a:latin typeface="Trebuchet MS"/>
                <a:cs typeface="Trebuchet MS"/>
              </a:rPr>
              <a:t>Sleep</a:t>
            </a:r>
            <a:endParaRPr sz="2200">
              <a:latin typeface="Trebuchet MS"/>
              <a:cs typeface="Trebuchet MS"/>
            </a:endParaRPr>
          </a:p>
          <a:p>
            <a:pPr lvl="1" marL="526415" indent="-170815">
              <a:lnSpc>
                <a:spcPts val="2245"/>
              </a:lnSpc>
              <a:buFont typeface="Arial"/>
              <a:buChar char="•"/>
              <a:tabLst>
                <a:tab pos="526415" algn="l"/>
              </a:tabLst>
            </a:pPr>
            <a:r>
              <a:rPr dirty="0" sz="2200" spc="-20" b="1">
                <a:latin typeface="Trebuchet MS"/>
                <a:cs typeface="Trebuchet MS"/>
              </a:rPr>
              <a:t>Traditional</a:t>
            </a:r>
            <a:r>
              <a:rPr dirty="0" sz="2200" spc="-35" b="1">
                <a:latin typeface="Trebuchet MS"/>
                <a:cs typeface="Trebuchet MS"/>
              </a:rPr>
              <a:t> </a:t>
            </a:r>
            <a:r>
              <a:rPr dirty="0" sz="2200" b="1">
                <a:latin typeface="Trebuchet MS"/>
                <a:cs typeface="Trebuchet MS"/>
              </a:rPr>
              <a:t>questions</a:t>
            </a:r>
            <a:r>
              <a:rPr dirty="0" sz="2200" spc="-25" b="1">
                <a:latin typeface="Trebuchet MS"/>
                <a:cs typeface="Trebuchet MS"/>
              </a:rPr>
              <a:t> </a:t>
            </a:r>
            <a:r>
              <a:rPr dirty="0" sz="2200" b="1">
                <a:latin typeface="Trebuchet MS"/>
                <a:cs typeface="Trebuchet MS"/>
              </a:rPr>
              <a:t>very</a:t>
            </a:r>
            <a:r>
              <a:rPr dirty="0" sz="2200" spc="-25" b="1">
                <a:latin typeface="Trebuchet MS"/>
                <a:cs typeface="Trebuchet MS"/>
              </a:rPr>
              <a:t> </a:t>
            </a:r>
            <a:r>
              <a:rPr dirty="0" sz="2200" b="1">
                <a:latin typeface="Trebuchet MS"/>
                <a:cs typeface="Trebuchet MS"/>
              </a:rPr>
              <a:t>deficit</a:t>
            </a:r>
            <a:r>
              <a:rPr dirty="0" sz="2200" spc="-20" b="1">
                <a:latin typeface="Trebuchet MS"/>
                <a:cs typeface="Trebuchet MS"/>
              </a:rPr>
              <a:t> </a:t>
            </a:r>
            <a:r>
              <a:rPr dirty="0" sz="2200" spc="-10" b="1">
                <a:latin typeface="Trebuchet MS"/>
                <a:cs typeface="Trebuchet MS"/>
              </a:rPr>
              <a:t>focused</a:t>
            </a:r>
            <a:endParaRPr sz="2200">
              <a:latin typeface="Trebuchet MS"/>
              <a:cs typeface="Trebuchet MS"/>
            </a:endParaRPr>
          </a:p>
          <a:p>
            <a:pPr lvl="1" marL="527050" marR="381000" indent="-171450">
              <a:lnSpc>
                <a:spcPct val="68200"/>
              </a:lnSpc>
              <a:spcBef>
                <a:spcPts val="660"/>
              </a:spcBef>
              <a:buFont typeface="Arial"/>
              <a:buChar char="•"/>
              <a:tabLst>
                <a:tab pos="527050" algn="l"/>
              </a:tabLst>
            </a:pPr>
            <a:r>
              <a:rPr dirty="0" sz="2200" b="1">
                <a:latin typeface="Trebuchet MS"/>
                <a:cs typeface="Trebuchet MS"/>
              </a:rPr>
              <a:t>We</a:t>
            </a:r>
            <a:r>
              <a:rPr dirty="0" sz="2200" spc="-25" b="1">
                <a:latin typeface="Trebuchet MS"/>
                <a:cs typeface="Trebuchet MS"/>
              </a:rPr>
              <a:t> </a:t>
            </a:r>
            <a:r>
              <a:rPr dirty="0" sz="2200" b="1">
                <a:latin typeface="Trebuchet MS"/>
                <a:cs typeface="Trebuchet MS"/>
              </a:rPr>
              <a:t>developed</a:t>
            </a:r>
            <a:r>
              <a:rPr dirty="0" sz="2200" spc="-15" b="1">
                <a:latin typeface="Trebuchet MS"/>
                <a:cs typeface="Trebuchet MS"/>
              </a:rPr>
              <a:t> </a:t>
            </a:r>
            <a:r>
              <a:rPr dirty="0" sz="2200" b="1">
                <a:latin typeface="Trebuchet MS"/>
                <a:cs typeface="Trebuchet MS"/>
              </a:rPr>
              <a:t>and</a:t>
            </a:r>
            <a:r>
              <a:rPr dirty="0" sz="2200" spc="-15" b="1">
                <a:latin typeface="Trebuchet MS"/>
                <a:cs typeface="Trebuchet MS"/>
              </a:rPr>
              <a:t> </a:t>
            </a:r>
            <a:r>
              <a:rPr dirty="0" sz="2200" b="1">
                <a:latin typeface="Trebuchet MS"/>
                <a:cs typeface="Trebuchet MS"/>
              </a:rPr>
              <a:t>validated</a:t>
            </a:r>
            <a:r>
              <a:rPr dirty="0" sz="2200" spc="-10" b="1">
                <a:latin typeface="Trebuchet MS"/>
                <a:cs typeface="Trebuchet MS"/>
              </a:rPr>
              <a:t> </a:t>
            </a:r>
            <a:r>
              <a:rPr dirty="0" sz="2200" b="1">
                <a:latin typeface="Trebuchet MS"/>
                <a:cs typeface="Trebuchet MS"/>
              </a:rPr>
              <a:t>a</a:t>
            </a:r>
            <a:r>
              <a:rPr dirty="0" sz="2200" spc="-10" b="1">
                <a:latin typeface="Trebuchet MS"/>
                <a:cs typeface="Trebuchet MS"/>
              </a:rPr>
              <a:t> </a:t>
            </a:r>
            <a:r>
              <a:rPr dirty="0" sz="2200" b="1">
                <a:latin typeface="Trebuchet MS"/>
                <a:cs typeface="Trebuchet MS"/>
              </a:rPr>
              <a:t>new</a:t>
            </a:r>
            <a:r>
              <a:rPr dirty="0" sz="2200" spc="-10" b="1">
                <a:latin typeface="Trebuchet MS"/>
                <a:cs typeface="Trebuchet MS"/>
              </a:rPr>
              <a:t> </a:t>
            </a:r>
            <a:r>
              <a:rPr dirty="0" sz="2200" b="1">
                <a:latin typeface="Trebuchet MS"/>
                <a:cs typeface="Trebuchet MS"/>
              </a:rPr>
              <a:t>scale</a:t>
            </a:r>
            <a:r>
              <a:rPr dirty="0" sz="2200" spc="-15" b="1">
                <a:latin typeface="Trebuchet MS"/>
                <a:cs typeface="Trebuchet MS"/>
              </a:rPr>
              <a:t> </a:t>
            </a:r>
            <a:r>
              <a:rPr dirty="0" sz="2200" b="1">
                <a:latin typeface="Trebuchet MS"/>
                <a:cs typeface="Trebuchet MS"/>
              </a:rPr>
              <a:t>focused</a:t>
            </a:r>
            <a:r>
              <a:rPr dirty="0" sz="2200" spc="-10" b="1">
                <a:latin typeface="Trebuchet MS"/>
                <a:cs typeface="Trebuchet MS"/>
              </a:rPr>
              <a:t> </a:t>
            </a:r>
            <a:r>
              <a:rPr dirty="0" sz="2200" spc="-25" b="1">
                <a:latin typeface="Trebuchet MS"/>
                <a:cs typeface="Trebuchet MS"/>
              </a:rPr>
              <a:t>on </a:t>
            </a:r>
            <a:r>
              <a:rPr dirty="0" sz="2200" b="1">
                <a:latin typeface="Trebuchet MS"/>
                <a:cs typeface="Trebuchet MS"/>
              </a:rPr>
              <a:t>perception</a:t>
            </a:r>
            <a:r>
              <a:rPr dirty="0" sz="2200" spc="-10" b="1">
                <a:latin typeface="Trebuchet MS"/>
                <a:cs typeface="Trebuchet MS"/>
              </a:rPr>
              <a:t> (POITSS)</a:t>
            </a:r>
            <a:endParaRPr sz="2200">
              <a:latin typeface="Trebuchet MS"/>
              <a:cs typeface="Trebuchet MS"/>
            </a:endParaRPr>
          </a:p>
          <a:p>
            <a:pPr lvl="1" marL="526415" indent="-170815">
              <a:lnSpc>
                <a:spcPts val="2290"/>
              </a:lnSpc>
              <a:buFont typeface="Arial"/>
              <a:buChar char="•"/>
              <a:tabLst>
                <a:tab pos="526415" algn="l"/>
              </a:tabLst>
            </a:pPr>
            <a:r>
              <a:rPr dirty="0" sz="2200" b="1">
                <a:latin typeface="Trebuchet MS"/>
                <a:cs typeface="Trebuchet MS"/>
              </a:rPr>
              <a:t>Assessed</a:t>
            </a:r>
            <a:r>
              <a:rPr dirty="0" sz="2200" spc="-10" b="1">
                <a:latin typeface="Trebuchet MS"/>
                <a:cs typeface="Trebuchet MS"/>
              </a:rPr>
              <a:t> </a:t>
            </a:r>
            <a:r>
              <a:rPr dirty="0" sz="2200" b="1">
                <a:latin typeface="Trebuchet MS"/>
                <a:cs typeface="Trebuchet MS"/>
              </a:rPr>
              <a:t>impact of </a:t>
            </a:r>
            <a:r>
              <a:rPr dirty="0" sz="2200" spc="-25" b="1">
                <a:latin typeface="Trebuchet MS"/>
                <a:cs typeface="Trebuchet MS"/>
              </a:rPr>
              <a:t>Uru</a:t>
            </a:r>
            <a:endParaRPr sz="2200">
              <a:latin typeface="Trebuchet MS"/>
              <a:cs typeface="Trebuchet MS"/>
            </a:endParaRPr>
          </a:p>
          <a:p>
            <a:pPr marL="183515" indent="-170815">
              <a:lnSpc>
                <a:spcPts val="2450"/>
              </a:lnSpc>
              <a:buFont typeface="Arial"/>
              <a:buChar char="•"/>
              <a:tabLst>
                <a:tab pos="183515" algn="l"/>
              </a:tabLst>
            </a:pPr>
            <a:r>
              <a:rPr dirty="0" sz="2200" spc="-10" b="1">
                <a:latin typeface="Trebuchet MS"/>
                <a:cs typeface="Trebuchet MS"/>
              </a:rPr>
              <a:t>Connection</a:t>
            </a:r>
            <a:endParaRPr sz="2200">
              <a:latin typeface="Trebuchet MS"/>
              <a:cs typeface="Trebuchet MS"/>
            </a:endParaRPr>
          </a:p>
          <a:p>
            <a:pPr lvl="1" marL="526415" indent="-170815">
              <a:lnSpc>
                <a:spcPts val="2245"/>
              </a:lnSpc>
              <a:buFont typeface="Arial"/>
              <a:buChar char="•"/>
              <a:tabLst>
                <a:tab pos="526415" algn="l"/>
              </a:tabLst>
            </a:pPr>
            <a:r>
              <a:rPr dirty="0" sz="2200" b="1">
                <a:latin typeface="Trebuchet MS"/>
                <a:cs typeface="Trebuchet MS"/>
              </a:rPr>
              <a:t>Our</a:t>
            </a:r>
            <a:r>
              <a:rPr dirty="0" sz="2200" spc="-5" b="1">
                <a:latin typeface="Trebuchet MS"/>
                <a:cs typeface="Trebuchet MS"/>
              </a:rPr>
              <a:t> </a:t>
            </a:r>
            <a:r>
              <a:rPr dirty="0" sz="2200" b="1">
                <a:latin typeface="Trebuchet MS"/>
                <a:cs typeface="Trebuchet MS"/>
              </a:rPr>
              <a:t>way of assessing</a:t>
            </a:r>
            <a:r>
              <a:rPr dirty="0" sz="2200" spc="-10" b="1">
                <a:latin typeface="Trebuchet MS"/>
                <a:cs typeface="Trebuchet MS"/>
              </a:rPr>
              <a:t> Rongo</a:t>
            </a:r>
            <a:endParaRPr sz="2200">
              <a:latin typeface="Trebuchet MS"/>
              <a:cs typeface="Trebuchet MS"/>
            </a:endParaRPr>
          </a:p>
          <a:p>
            <a:pPr lvl="1" marL="526415" indent="-170815">
              <a:lnSpc>
                <a:spcPts val="2050"/>
              </a:lnSpc>
              <a:buFont typeface="Arial"/>
              <a:buChar char="•"/>
              <a:tabLst>
                <a:tab pos="526415" algn="l"/>
              </a:tabLst>
            </a:pPr>
            <a:r>
              <a:rPr dirty="0" sz="2200" b="1">
                <a:latin typeface="Trebuchet MS"/>
                <a:cs typeface="Trebuchet MS"/>
              </a:rPr>
              <a:t>E.g.</a:t>
            </a:r>
            <a:r>
              <a:rPr dirty="0" sz="2200" spc="-20" b="1">
                <a:latin typeface="Trebuchet MS"/>
                <a:cs typeface="Trebuchet MS"/>
              </a:rPr>
              <a:t> </a:t>
            </a:r>
            <a:r>
              <a:rPr dirty="0" sz="2200" b="1">
                <a:latin typeface="Trebuchet MS"/>
                <a:cs typeface="Trebuchet MS"/>
              </a:rPr>
              <a:t>How</a:t>
            </a:r>
            <a:r>
              <a:rPr dirty="0" sz="2200" spc="-20" b="1">
                <a:latin typeface="Trebuchet MS"/>
                <a:cs typeface="Trebuchet MS"/>
              </a:rPr>
              <a:t> </a:t>
            </a:r>
            <a:r>
              <a:rPr dirty="0" sz="2200" b="1">
                <a:latin typeface="Trebuchet MS"/>
                <a:cs typeface="Trebuchet MS"/>
              </a:rPr>
              <a:t>often</a:t>
            </a:r>
            <a:r>
              <a:rPr dirty="0" sz="2200" spc="-15" b="1">
                <a:latin typeface="Trebuchet MS"/>
                <a:cs typeface="Trebuchet MS"/>
              </a:rPr>
              <a:t> </a:t>
            </a:r>
            <a:r>
              <a:rPr dirty="0" sz="2200" b="1">
                <a:latin typeface="Trebuchet MS"/>
                <a:cs typeface="Trebuchet MS"/>
              </a:rPr>
              <a:t>did</a:t>
            </a:r>
            <a:r>
              <a:rPr dirty="0" sz="2200" spc="-25" b="1">
                <a:latin typeface="Trebuchet MS"/>
                <a:cs typeface="Trebuchet MS"/>
              </a:rPr>
              <a:t> </a:t>
            </a:r>
            <a:r>
              <a:rPr dirty="0" sz="2200" b="1">
                <a:latin typeface="Trebuchet MS"/>
                <a:cs typeface="Trebuchet MS"/>
              </a:rPr>
              <a:t>you</a:t>
            </a:r>
            <a:r>
              <a:rPr dirty="0" sz="2200" spc="-15" b="1">
                <a:latin typeface="Trebuchet MS"/>
                <a:cs typeface="Trebuchet MS"/>
              </a:rPr>
              <a:t> </a:t>
            </a:r>
            <a:r>
              <a:rPr dirty="0" sz="2200" b="1">
                <a:latin typeface="Trebuchet MS"/>
                <a:cs typeface="Trebuchet MS"/>
              </a:rPr>
              <a:t>use</a:t>
            </a:r>
            <a:r>
              <a:rPr dirty="0" sz="2200" spc="-25" b="1">
                <a:latin typeface="Trebuchet MS"/>
                <a:cs typeface="Trebuchet MS"/>
              </a:rPr>
              <a:t> </a:t>
            </a:r>
            <a:r>
              <a:rPr dirty="0" sz="2200" b="1">
                <a:latin typeface="Trebuchet MS"/>
                <a:cs typeface="Trebuchet MS"/>
              </a:rPr>
              <a:t>waiata</a:t>
            </a:r>
            <a:r>
              <a:rPr dirty="0" sz="2200" spc="-15" b="1">
                <a:latin typeface="Trebuchet MS"/>
                <a:cs typeface="Trebuchet MS"/>
              </a:rPr>
              <a:t> </a:t>
            </a:r>
            <a:r>
              <a:rPr dirty="0" sz="2200" b="1">
                <a:latin typeface="Trebuchet MS"/>
                <a:cs typeface="Trebuchet MS"/>
              </a:rPr>
              <a:t>or</a:t>
            </a:r>
            <a:r>
              <a:rPr dirty="0" sz="2200" spc="-25" b="1">
                <a:latin typeface="Trebuchet MS"/>
                <a:cs typeface="Trebuchet MS"/>
              </a:rPr>
              <a:t> </a:t>
            </a:r>
            <a:r>
              <a:rPr dirty="0" sz="2200" b="1">
                <a:latin typeface="Trebuchet MS"/>
                <a:cs typeface="Trebuchet MS"/>
              </a:rPr>
              <a:t>karakia</a:t>
            </a:r>
            <a:r>
              <a:rPr dirty="0" sz="2200" spc="-15" b="1">
                <a:latin typeface="Trebuchet MS"/>
                <a:cs typeface="Trebuchet MS"/>
              </a:rPr>
              <a:t> </a:t>
            </a:r>
            <a:r>
              <a:rPr dirty="0" sz="2200" spc="-10" b="1">
                <a:latin typeface="Trebuchet MS"/>
                <a:cs typeface="Trebuchet MS"/>
              </a:rPr>
              <a:t>while</a:t>
            </a:r>
            <a:endParaRPr sz="2200">
              <a:latin typeface="Trebuchet MS"/>
              <a:cs typeface="Trebuchet MS"/>
            </a:endParaRPr>
          </a:p>
          <a:p>
            <a:pPr marL="527050" marR="5080">
              <a:lnSpc>
                <a:spcPct val="68200"/>
              </a:lnSpc>
              <a:spcBef>
                <a:spcPts val="465"/>
              </a:spcBef>
            </a:pPr>
            <a:r>
              <a:rPr dirty="0" sz="2200" b="1">
                <a:latin typeface="Trebuchet MS"/>
                <a:cs typeface="Trebuchet MS"/>
              </a:rPr>
              <a:t>you</a:t>
            </a:r>
            <a:r>
              <a:rPr dirty="0" sz="2200" spc="-5" b="1">
                <a:latin typeface="Trebuchet MS"/>
                <a:cs typeface="Trebuchet MS"/>
              </a:rPr>
              <a:t> </a:t>
            </a:r>
            <a:r>
              <a:rPr dirty="0" sz="2200" b="1">
                <a:latin typeface="Trebuchet MS"/>
                <a:cs typeface="Trebuchet MS"/>
              </a:rPr>
              <a:t>were</a:t>
            </a:r>
            <a:r>
              <a:rPr dirty="0" sz="2200" spc="-10" b="1">
                <a:latin typeface="Trebuchet MS"/>
                <a:cs typeface="Trebuchet MS"/>
              </a:rPr>
              <a:t> </a:t>
            </a:r>
            <a:r>
              <a:rPr dirty="0" sz="2200" b="1">
                <a:latin typeface="Trebuchet MS"/>
                <a:cs typeface="Trebuchet MS"/>
              </a:rPr>
              <a:t>cooking</a:t>
            </a:r>
            <a:r>
              <a:rPr dirty="0" sz="2200" spc="-10" b="1">
                <a:latin typeface="Trebuchet MS"/>
                <a:cs typeface="Trebuchet MS"/>
              </a:rPr>
              <a:t> </a:t>
            </a:r>
            <a:r>
              <a:rPr dirty="0" sz="2200" b="1">
                <a:latin typeface="Trebuchet MS"/>
                <a:cs typeface="Trebuchet MS"/>
              </a:rPr>
              <a:t>and</a:t>
            </a:r>
            <a:r>
              <a:rPr dirty="0" sz="2200" spc="-10" b="1">
                <a:latin typeface="Trebuchet MS"/>
                <a:cs typeface="Trebuchet MS"/>
              </a:rPr>
              <a:t> </a:t>
            </a:r>
            <a:r>
              <a:rPr dirty="0" sz="2200" b="1">
                <a:latin typeface="Trebuchet MS"/>
                <a:cs typeface="Trebuchet MS"/>
              </a:rPr>
              <a:t>pēpi</a:t>
            </a:r>
            <a:r>
              <a:rPr dirty="0" sz="2200" spc="-5" b="1">
                <a:latin typeface="Trebuchet MS"/>
                <a:cs typeface="Trebuchet MS"/>
              </a:rPr>
              <a:t> </a:t>
            </a:r>
            <a:r>
              <a:rPr dirty="0" sz="2200" b="1">
                <a:latin typeface="Trebuchet MS"/>
                <a:cs typeface="Trebuchet MS"/>
              </a:rPr>
              <a:t>or</a:t>
            </a:r>
            <a:r>
              <a:rPr dirty="0" sz="2200" spc="-5" b="1">
                <a:latin typeface="Trebuchet MS"/>
                <a:cs typeface="Trebuchet MS"/>
              </a:rPr>
              <a:t> </a:t>
            </a:r>
            <a:r>
              <a:rPr dirty="0" sz="2200" b="1">
                <a:latin typeface="Trebuchet MS"/>
                <a:cs typeface="Trebuchet MS"/>
              </a:rPr>
              <a:t>other</a:t>
            </a:r>
            <a:r>
              <a:rPr dirty="0" sz="2200" spc="-10" b="1">
                <a:latin typeface="Trebuchet MS"/>
                <a:cs typeface="Trebuchet MS"/>
              </a:rPr>
              <a:t> </a:t>
            </a:r>
            <a:r>
              <a:rPr dirty="0" sz="2200" b="1">
                <a:latin typeface="Trebuchet MS"/>
                <a:cs typeface="Trebuchet MS"/>
              </a:rPr>
              <a:t>whānau</a:t>
            </a:r>
            <a:r>
              <a:rPr dirty="0" sz="2200" spc="-10" b="1">
                <a:latin typeface="Trebuchet MS"/>
                <a:cs typeface="Trebuchet MS"/>
              </a:rPr>
              <a:t> </a:t>
            </a:r>
            <a:r>
              <a:rPr dirty="0" sz="2200" b="1">
                <a:latin typeface="Trebuchet MS"/>
                <a:cs typeface="Trebuchet MS"/>
              </a:rPr>
              <a:t>were</a:t>
            </a:r>
            <a:r>
              <a:rPr dirty="0" sz="2200" spc="-10" b="1">
                <a:latin typeface="Trebuchet MS"/>
                <a:cs typeface="Trebuchet MS"/>
              </a:rPr>
              <a:t> </a:t>
            </a:r>
            <a:r>
              <a:rPr dirty="0" sz="2200" spc="-20" b="1">
                <a:latin typeface="Trebuchet MS"/>
                <a:cs typeface="Trebuchet MS"/>
              </a:rPr>
              <a:t>with you?</a:t>
            </a:r>
            <a:endParaRPr sz="2200">
              <a:latin typeface="Trebuchet MS"/>
              <a:cs typeface="Trebuchet MS"/>
            </a:endParaRPr>
          </a:p>
          <a:p>
            <a:pPr marL="183515" indent="-170815">
              <a:lnSpc>
                <a:spcPts val="2410"/>
              </a:lnSpc>
              <a:spcBef>
                <a:spcPts val="75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200" spc="-10" b="1">
                <a:latin typeface="Trebuchet MS"/>
                <a:cs typeface="Trebuchet MS"/>
              </a:rPr>
              <a:t>Wellbeing</a:t>
            </a:r>
            <a:endParaRPr sz="2200">
              <a:latin typeface="Trebuchet MS"/>
              <a:cs typeface="Trebuchet MS"/>
            </a:endParaRPr>
          </a:p>
          <a:p>
            <a:pPr lvl="1" marL="526415" indent="-170815">
              <a:lnSpc>
                <a:spcPts val="2410"/>
              </a:lnSpc>
              <a:buFont typeface="Arial"/>
              <a:buChar char="•"/>
              <a:tabLst>
                <a:tab pos="526415" algn="l"/>
              </a:tabLst>
            </a:pPr>
            <a:r>
              <a:rPr dirty="0" sz="2200" b="1">
                <a:latin typeface="Trebuchet MS"/>
                <a:cs typeface="Trebuchet MS"/>
              </a:rPr>
              <a:t>Minor adaptations</a:t>
            </a:r>
            <a:r>
              <a:rPr dirty="0" sz="2200" spc="5" b="1">
                <a:latin typeface="Trebuchet MS"/>
                <a:cs typeface="Trebuchet MS"/>
              </a:rPr>
              <a:t> </a:t>
            </a:r>
            <a:r>
              <a:rPr dirty="0" sz="2200" b="1">
                <a:latin typeface="Trebuchet MS"/>
                <a:cs typeface="Trebuchet MS"/>
              </a:rPr>
              <a:t>to</a:t>
            </a:r>
            <a:r>
              <a:rPr dirty="0" sz="2200" spc="10" b="1">
                <a:latin typeface="Trebuchet MS"/>
                <a:cs typeface="Trebuchet MS"/>
              </a:rPr>
              <a:t> </a:t>
            </a:r>
            <a:r>
              <a:rPr dirty="0" sz="2200" b="1">
                <a:latin typeface="Trebuchet MS"/>
                <a:cs typeface="Trebuchet MS"/>
              </a:rPr>
              <a:t>WHO-</a:t>
            </a:r>
            <a:r>
              <a:rPr dirty="0" sz="2200" spc="-50" b="1">
                <a:latin typeface="Trebuchet MS"/>
                <a:cs typeface="Trebuchet MS"/>
              </a:rPr>
              <a:t>5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19458" rIns="0" bIns="0" rtlCol="0" vert="horz">
            <a:spAutoFit/>
          </a:bodyPr>
          <a:lstStyle/>
          <a:p>
            <a:pPr marL="347980">
              <a:lnSpc>
                <a:spcPct val="100000"/>
              </a:lnSpc>
              <a:spcBef>
                <a:spcPts val="90"/>
              </a:spcBef>
            </a:pPr>
            <a:r>
              <a:rPr dirty="0" sz="2950"/>
              <a:t>What</a:t>
            </a:r>
            <a:r>
              <a:rPr dirty="0" sz="2950" spc="-220"/>
              <a:t> </a:t>
            </a:r>
            <a:r>
              <a:rPr dirty="0" sz="2950" spc="50"/>
              <a:t>did</a:t>
            </a:r>
            <a:r>
              <a:rPr dirty="0" sz="2950" spc="-215"/>
              <a:t> </a:t>
            </a:r>
            <a:r>
              <a:rPr dirty="0" sz="2950" spc="55"/>
              <a:t>our</a:t>
            </a:r>
            <a:r>
              <a:rPr dirty="0" sz="2950" spc="-220"/>
              <a:t> </a:t>
            </a:r>
            <a:r>
              <a:rPr dirty="0" sz="2950"/>
              <a:t>qualitative</a:t>
            </a:r>
            <a:r>
              <a:rPr dirty="0" sz="2950" spc="-220"/>
              <a:t> </a:t>
            </a:r>
            <a:r>
              <a:rPr dirty="0" sz="2950" spc="60"/>
              <a:t>findings</a:t>
            </a:r>
            <a:r>
              <a:rPr dirty="0" sz="2950" spc="-215"/>
              <a:t> </a:t>
            </a:r>
            <a:r>
              <a:rPr dirty="0" sz="2950" spc="50"/>
              <a:t>tell</a:t>
            </a:r>
            <a:r>
              <a:rPr dirty="0" sz="2950" spc="-210"/>
              <a:t> </a:t>
            </a:r>
            <a:r>
              <a:rPr dirty="0" sz="2950" spc="-25"/>
              <a:t>us?</a:t>
            </a:r>
            <a:endParaRPr sz="2950"/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249171"/>
            <a:ext cx="7549515" cy="3009900"/>
          </a:xfrm>
          <a:prstGeom prst="rect">
            <a:avLst/>
          </a:prstGeom>
        </p:spPr>
        <p:txBody>
          <a:bodyPr wrap="square" lIns="0" tIns="51435" rIns="0" bIns="0" rtlCol="0" vert="horz">
            <a:spAutoFit/>
          </a:bodyPr>
          <a:lstStyle/>
          <a:p>
            <a:pPr marL="184150" marR="594995" indent="-171450">
              <a:lnSpc>
                <a:spcPts val="2620"/>
              </a:lnSpc>
              <a:spcBef>
                <a:spcPts val="40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400" b="1">
                <a:latin typeface="Trebuchet MS"/>
                <a:cs typeface="Trebuchet MS"/>
              </a:rPr>
              <a:t>Just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over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1/3</a:t>
            </a:r>
            <a:r>
              <a:rPr dirty="0" sz="2400" spc="-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of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participants</a:t>
            </a:r>
            <a:r>
              <a:rPr dirty="0" sz="2400" spc="-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said</a:t>
            </a:r>
            <a:r>
              <a:rPr dirty="0" sz="2400" spc="-2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our</a:t>
            </a:r>
            <a:r>
              <a:rPr dirty="0" sz="2400" spc="-10" b="1">
                <a:latin typeface="Trebuchet MS"/>
                <a:cs typeface="Trebuchet MS"/>
              </a:rPr>
              <a:t> resources </a:t>
            </a:r>
            <a:r>
              <a:rPr dirty="0" sz="2400" b="1">
                <a:latin typeface="Trebuchet MS"/>
                <a:cs typeface="Trebuchet MS"/>
              </a:rPr>
              <a:t>were</a:t>
            </a:r>
            <a:r>
              <a:rPr dirty="0" sz="2400" spc="-3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useful</a:t>
            </a:r>
            <a:r>
              <a:rPr dirty="0" sz="2400" spc="-1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or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very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spc="-10" b="1">
                <a:latin typeface="Trebuchet MS"/>
                <a:cs typeface="Trebuchet MS"/>
              </a:rPr>
              <a:t>useful</a:t>
            </a:r>
            <a:endParaRPr sz="2400">
              <a:latin typeface="Trebuchet MS"/>
              <a:cs typeface="Trebuchet MS"/>
            </a:endParaRPr>
          </a:p>
          <a:p>
            <a:pPr marL="184150" marR="5080" indent="-171450">
              <a:lnSpc>
                <a:spcPts val="2620"/>
              </a:lnSpc>
              <a:spcBef>
                <a:spcPts val="760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400" b="1">
                <a:latin typeface="Trebuchet MS"/>
                <a:cs typeface="Trebuchet MS"/>
              </a:rPr>
              <a:t>Focusing</a:t>
            </a:r>
            <a:r>
              <a:rPr dirty="0" sz="2400" spc="-3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on</a:t>
            </a:r>
            <a:r>
              <a:rPr dirty="0" sz="2400" spc="-2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sleep</a:t>
            </a:r>
            <a:r>
              <a:rPr dirty="0" sz="2400" spc="-10" b="1">
                <a:latin typeface="Trebuchet MS"/>
                <a:cs typeface="Trebuchet MS"/>
              </a:rPr>
              <a:t> </a:t>
            </a:r>
            <a:r>
              <a:rPr dirty="0" u="sng" sz="2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perception</a:t>
            </a:r>
            <a:r>
              <a:rPr dirty="0" sz="2400" spc="-2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led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to</a:t>
            </a:r>
            <a:r>
              <a:rPr dirty="0" sz="2400" spc="-1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whānau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spc="-10" b="1">
                <a:latin typeface="Trebuchet MS"/>
                <a:cs typeface="Trebuchet MS"/>
              </a:rPr>
              <a:t>feeling </a:t>
            </a:r>
            <a:r>
              <a:rPr dirty="0" sz="2400" b="1">
                <a:latin typeface="Trebuchet MS"/>
                <a:cs typeface="Trebuchet MS"/>
              </a:rPr>
              <a:t>less</a:t>
            </a:r>
            <a:r>
              <a:rPr dirty="0" sz="2400" spc="-2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stressed</a:t>
            </a:r>
            <a:r>
              <a:rPr dirty="0" sz="2400" spc="-1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and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less</a:t>
            </a:r>
            <a:r>
              <a:rPr dirty="0" sz="2400" spc="-5" b="1">
                <a:latin typeface="Trebuchet MS"/>
                <a:cs typeface="Trebuchet MS"/>
              </a:rPr>
              <a:t> </a:t>
            </a:r>
            <a:r>
              <a:rPr dirty="0" sz="2400" spc="-10" b="1">
                <a:latin typeface="Trebuchet MS"/>
                <a:cs typeface="Trebuchet MS"/>
              </a:rPr>
              <a:t>judged</a:t>
            </a:r>
            <a:endParaRPr sz="2400">
              <a:latin typeface="Trebuchet MS"/>
              <a:cs typeface="Trebuchet MS"/>
            </a:endParaRPr>
          </a:p>
          <a:p>
            <a:pPr marL="183515" indent="-170815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400" b="1">
                <a:latin typeface="Trebuchet MS"/>
                <a:cs typeface="Trebuchet MS"/>
              </a:rPr>
              <a:t>Main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spc="-10" b="1">
                <a:latin typeface="Trebuchet MS"/>
                <a:cs typeface="Trebuchet MS"/>
              </a:rPr>
              <a:t>themes</a:t>
            </a:r>
            <a:endParaRPr sz="2400">
              <a:latin typeface="Trebuchet MS"/>
              <a:cs typeface="Trebuchet MS"/>
            </a:endParaRPr>
          </a:p>
          <a:p>
            <a:pPr lvl="1" marL="527050" marR="132715" indent="-171450">
              <a:lnSpc>
                <a:spcPts val="2620"/>
              </a:lnSpc>
              <a:spcBef>
                <a:spcPts val="425"/>
              </a:spcBef>
              <a:buFont typeface="Arial"/>
              <a:buChar char="•"/>
              <a:tabLst>
                <a:tab pos="527050" algn="l"/>
              </a:tabLst>
            </a:pPr>
            <a:r>
              <a:rPr dirty="0" sz="2400" b="1">
                <a:latin typeface="Trebuchet MS"/>
                <a:cs typeface="Trebuchet MS"/>
              </a:rPr>
              <a:t>whānau</a:t>
            </a:r>
            <a:r>
              <a:rPr dirty="0" sz="2400" spc="-3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felt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more</a:t>
            </a:r>
            <a:r>
              <a:rPr dirty="0" sz="2400" spc="-2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connected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to</a:t>
            </a:r>
            <a:r>
              <a:rPr dirty="0" sz="2400" spc="-1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their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pepi,</a:t>
            </a:r>
            <a:r>
              <a:rPr dirty="0" sz="2400" spc="-1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to</a:t>
            </a:r>
            <a:r>
              <a:rPr dirty="0" sz="2400" spc="-5" b="1">
                <a:latin typeface="Trebuchet MS"/>
                <a:cs typeface="Trebuchet MS"/>
              </a:rPr>
              <a:t> </a:t>
            </a:r>
            <a:r>
              <a:rPr dirty="0" sz="2400" spc="-25" b="1">
                <a:latin typeface="Trebuchet MS"/>
                <a:cs typeface="Trebuchet MS"/>
              </a:rPr>
              <a:t>te </a:t>
            </a:r>
            <a:r>
              <a:rPr dirty="0" sz="2400" b="1">
                <a:latin typeface="Trebuchet MS"/>
                <a:cs typeface="Trebuchet MS"/>
              </a:rPr>
              <a:t>reo, and</a:t>
            </a:r>
            <a:r>
              <a:rPr dirty="0" sz="2400" spc="-1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to Māori</a:t>
            </a:r>
            <a:r>
              <a:rPr dirty="0" sz="2400" spc="-10" b="1">
                <a:latin typeface="Trebuchet MS"/>
                <a:cs typeface="Trebuchet MS"/>
              </a:rPr>
              <a:t> culture</a:t>
            </a:r>
            <a:endParaRPr sz="2400">
              <a:latin typeface="Trebuchet MS"/>
              <a:cs typeface="Trebuchet MS"/>
            </a:endParaRPr>
          </a:p>
          <a:p>
            <a:pPr lvl="1" marL="526415" indent="-170815">
              <a:lnSpc>
                <a:spcPct val="100000"/>
              </a:lnSpc>
              <a:spcBef>
                <a:spcPts val="70"/>
              </a:spcBef>
              <a:buFont typeface="Arial"/>
              <a:buChar char="•"/>
              <a:tabLst>
                <a:tab pos="526415" algn="l"/>
              </a:tabLst>
            </a:pPr>
            <a:r>
              <a:rPr dirty="0" sz="2400" b="1">
                <a:latin typeface="Trebuchet MS"/>
                <a:cs typeface="Trebuchet MS"/>
              </a:rPr>
              <a:t>thought</a:t>
            </a:r>
            <a:r>
              <a:rPr dirty="0" sz="2400" spc="-2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pepi</a:t>
            </a:r>
            <a:r>
              <a:rPr dirty="0" sz="2400" spc="-1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were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calmer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and</a:t>
            </a:r>
            <a:r>
              <a:rPr dirty="0" sz="2400" spc="-1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and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more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spc="-10" b="1">
                <a:latin typeface="Trebuchet MS"/>
                <a:cs typeface="Trebuchet MS"/>
              </a:rPr>
              <a:t>settled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285178"/>
            <a:ext cx="6813550" cy="503555"/>
          </a:xfrm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pc="75"/>
              <a:t>Minimal</a:t>
            </a:r>
            <a:r>
              <a:rPr dirty="0" spc="-310"/>
              <a:t> </a:t>
            </a:r>
            <a:r>
              <a:rPr dirty="0" spc="80"/>
              <a:t>effect</a:t>
            </a:r>
            <a:r>
              <a:rPr dirty="0" spc="-305"/>
              <a:t> </a:t>
            </a:r>
            <a:r>
              <a:rPr dirty="0" spc="80"/>
              <a:t>of</a:t>
            </a:r>
            <a:r>
              <a:rPr dirty="0" spc="-310"/>
              <a:t> </a:t>
            </a:r>
            <a:r>
              <a:rPr dirty="0" spc="75"/>
              <a:t>the</a:t>
            </a:r>
            <a:r>
              <a:rPr dirty="0" spc="-305"/>
              <a:t> </a:t>
            </a:r>
            <a:r>
              <a:rPr dirty="0" spc="85"/>
              <a:t>intervention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12826" y="940968"/>
          <a:ext cx="8586470" cy="37083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2630"/>
                <a:gridCol w="1949449"/>
                <a:gridCol w="2976245"/>
                <a:gridCol w="1578609"/>
              </a:tblGrid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Measure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Condition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Mean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difference</a:t>
                      </a:r>
                      <a:r>
                        <a:rPr dirty="0" sz="18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(95%</a:t>
                      </a:r>
                      <a:r>
                        <a:rPr dirty="0" sz="18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P-</a:t>
                      </a:r>
                      <a:r>
                        <a:rPr dirty="0" sz="18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value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POITSS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Uru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8686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0.2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(-0.2,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0.5)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0.283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marR="66738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(scale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0-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10)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Rongo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6868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0.3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(-0.1,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0.6)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0.133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Whānau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support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896619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0.4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(0.0,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0.7)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68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0.032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68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WHO-</a:t>
                      </a:r>
                      <a:r>
                        <a:rPr dirty="0" sz="1800" spc="-5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Uru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0.2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(-0.9,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0.6)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0.694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 marR="66738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(scale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0-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25)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Rongo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86868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0.1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(-0.7,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0.8)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0.889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Whānau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support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86868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0.5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(-0.3,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1.3)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68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0.184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68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Connection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Uru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86868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0.0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(-0.2,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0.2)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0.905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42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(scale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0-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8)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Rongo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0.1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(-0.4,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0.1)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0.243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Whānau</a:t>
                      </a:r>
                      <a:r>
                        <a:rPr dirty="0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support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33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868680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0.1</a:t>
                      </a:r>
                      <a:r>
                        <a:rPr dirty="0" sz="18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>
                          <a:latin typeface="Calibri"/>
                          <a:cs typeface="Calibri"/>
                        </a:rPr>
                        <a:t>(-0.1, </a:t>
                      </a:r>
                      <a:r>
                        <a:rPr dirty="0" sz="1800" spc="-20">
                          <a:latin typeface="Calibri"/>
                          <a:cs typeface="Calibri"/>
                        </a:rPr>
                        <a:t>0.4)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68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0.220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768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9168" rIns="0" bIns="0" rtlCol="0" vert="horz">
            <a:spAutoFit/>
          </a:bodyPr>
          <a:lstStyle/>
          <a:p>
            <a:pPr marL="347980">
              <a:lnSpc>
                <a:spcPct val="100000"/>
              </a:lnSpc>
              <a:spcBef>
                <a:spcPts val="135"/>
              </a:spcBef>
            </a:pPr>
            <a:r>
              <a:rPr dirty="0" spc="90"/>
              <a:t>Where</a:t>
            </a:r>
            <a:r>
              <a:rPr dirty="0" spc="-305"/>
              <a:t> </a:t>
            </a:r>
            <a:r>
              <a:rPr dirty="0" spc="80"/>
              <a:t>there</a:t>
            </a:r>
            <a:r>
              <a:rPr dirty="0" spc="-300"/>
              <a:t> </a:t>
            </a:r>
            <a:r>
              <a:rPr dirty="0"/>
              <a:t>any</a:t>
            </a:r>
            <a:r>
              <a:rPr dirty="0" spc="-305"/>
              <a:t> </a:t>
            </a:r>
            <a:r>
              <a:rPr dirty="0" spc="65"/>
              <a:t>interactions?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154684"/>
            <a:ext cx="7517765" cy="3543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400" spc="-10" b="1">
                <a:latin typeface="Trebuchet MS"/>
                <a:cs typeface="Trebuchet MS"/>
              </a:rPr>
              <a:t>POITSS</a:t>
            </a:r>
            <a:endParaRPr sz="2400">
              <a:latin typeface="Trebuchet MS"/>
              <a:cs typeface="Trebuchet MS"/>
            </a:endParaRPr>
          </a:p>
          <a:p>
            <a:pPr lvl="1" marL="526415" indent="-17081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526415" algn="l"/>
              </a:tabLst>
            </a:pPr>
            <a:r>
              <a:rPr dirty="0" sz="2400" b="1">
                <a:latin typeface="Trebuchet MS"/>
                <a:cs typeface="Trebuchet MS"/>
              </a:rPr>
              <a:t>Uru</a:t>
            </a:r>
            <a:r>
              <a:rPr dirty="0" sz="2400" spc="-2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and</a:t>
            </a:r>
            <a:r>
              <a:rPr dirty="0" sz="2400" spc="-2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Rongo</a:t>
            </a:r>
            <a:r>
              <a:rPr dirty="0" sz="2400" spc="-1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small</a:t>
            </a:r>
            <a:r>
              <a:rPr dirty="0" sz="2400" spc="-1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synergistic</a:t>
            </a:r>
            <a:r>
              <a:rPr dirty="0" sz="2400" spc="-20" b="1">
                <a:latin typeface="Trebuchet MS"/>
                <a:cs typeface="Trebuchet MS"/>
              </a:rPr>
              <a:t> </a:t>
            </a:r>
            <a:r>
              <a:rPr dirty="0" sz="2400" spc="-10" b="1">
                <a:latin typeface="Trebuchet MS"/>
                <a:cs typeface="Trebuchet MS"/>
              </a:rPr>
              <a:t>interaction</a:t>
            </a:r>
            <a:endParaRPr sz="2400">
              <a:latin typeface="Trebuchet MS"/>
              <a:cs typeface="Trebuchet MS"/>
            </a:endParaRPr>
          </a:p>
          <a:p>
            <a:pPr lvl="1" marL="526415" indent="-17081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526415" algn="l"/>
              </a:tabLst>
            </a:pPr>
            <a:r>
              <a:rPr dirty="0" sz="2400" b="1">
                <a:latin typeface="Trebuchet MS"/>
                <a:cs typeface="Trebuchet MS"/>
              </a:rPr>
              <a:t>Uru</a:t>
            </a:r>
            <a:r>
              <a:rPr dirty="0" sz="2400" spc="-3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and</a:t>
            </a:r>
            <a:r>
              <a:rPr dirty="0" sz="2400" spc="-2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Support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small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synergistic</a:t>
            </a:r>
            <a:r>
              <a:rPr dirty="0" sz="2400" spc="-20" b="1">
                <a:latin typeface="Trebuchet MS"/>
                <a:cs typeface="Trebuchet MS"/>
              </a:rPr>
              <a:t> </a:t>
            </a:r>
            <a:r>
              <a:rPr dirty="0" sz="2400" spc="-10" b="1">
                <a:latin typeface="Trebuchet MS"/>
                <a:cs typeface="Trebuchet MS"/>
              </a:rPr>
              <a:t>interaction</a:t>
            </a:r>
            <a:endParaRPr sz="2400">
              <a:latin typeface="Trebuchet MS"/>
              <a:cs typeface="Trebuchet MS"/>
            </a:endParaRPr>
          </a:p>
          <a:p>
            <a:pPr lvl="1" marL="526415" indent="-17081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526415" algn="l"/>
              </a:tabLst>
            </a:pPr>
            <a:r>
              <a:rPr dirty="0" sz="2400" b="1">
                <a:latin typeface="Trebuchet MS"/>
                <a:cs typeface="Trebuchet MS"/>
              </a:rPr>
              <a:t>Rongo</a:t>
            </a:r>
            <a:r>
              <a:rPr dirty="0" sz="2400" spc="-3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and</a:t>
            </a:r>
            <a:r>
              <a:rPr dirty="0" sz="2400" spc="-2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Support</a:t>
            </a:r>
            <a:r>
              <a:rPr dirty="0" sz="2400" spc="-2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small</a:t>
            </a:r>
            <a:r>
              <a:rPr dirty="0" sz="2400" spc="-2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antagonistic</a:t>
            </a:r>
            <a:r>
              <a:rPr dirty="0" sz="2400" spc="-20" b="1">
                <a:latin typeface="Trebuchet MS"/>
                <a:cs typeface="Trebuchet MS"/>
              </a:rPr>
              <a:t> </a:t>
            </a:r>
            <a:r>
              <a:rPr dirty="0" sz="2400" spc="-10" b="1">
                <a:latin typeface="Trebuchet MS"/>
                <a:cs typeface="Trebuchet MS"/>
              </a:rPr>
              <a:t>interaction</a:t>
            </a:r>
            <a:endParaRPr sz="2400">
              <a:latin typeface="Trebuchet MS"/>
              <a:cs typeface="Trebuchet MS"/>
            </a:endParaRPr>
          </a:p>
          <a:p>
            <a:pPr marL="183515" indent="-170815">
              <a:lnSpc>
                <a:spcPct val="100000"/>
              </a:lnSpc>
              <a:spcBef>
                <a:spcPts val="525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400" spc="-10" b="1">
                <a:latin typeface="Trebuchet MS"/>
                <a:cs typeface="Trebuchet MS"/>
              </a:rPr>
              <a:t>WHO-</a:t>
            </a:r>
            <a:r>
              <a:rPr dirty="0" sz="2400" spc="-50" b="1">
                <a:latin typeface="Trebuchet MS"/>
                <a:cs typeface="Trebuchet MS"/>
              </a:rPr>
              <a:t>5</a:t>
            </a:r>
            <a:endParaRPr sz="2400">
              <a:latin typeface="Trebuchet MS"/>
              <a:cs typeface="Trebuchet MS"/>
            </a:endParaRPr>
          </a:p>
          <a:p>
            <a:pPr lvl="1" marL="526415" indent="-17081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526415" algn="l"/>
              </a:tabLst>
            </a:pPr>
            <a:r>
              <a:rPr dirty="0" sz="2400" b="1">
                <a:latin typeface="Trebuchet MS"/>
                <a:cs typeface="Trebuchet MS"/>
              </a:rPr>
              <a:t>Uru</a:t>
            </a:r>
            <a:r>
              <a:rPr dirty="0" sz="2400" spc="-3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and</a:t>
            </a:r>
            <a:r>
              <a:rPr dirty="0" sz="2400" spc="-2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Support</a:t>
            </a:r>
            <a:r>
              <a:rPr dirty="0" sz="2400" spc="-2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small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antagonistic</a:t>
            </a:r>
            <a:r>
              <a:rPr dirty="0" sz="2400" spc="-20" b="1">
                <a:latin typeface="Trebuchet MS"/>
                <a:cs typeface="Trebuchet MS"/>
              </a:rPr>
              <a:t> </a:t>
            </a:r>
            <a:r>
              <a:rPr dirty="0" sz="2400" spc="-10" b="1">
                <a:latin typeface="Trebuchet MS"/>
                <a:cs typeface="Trebuchet MS"/>
              </a:rPr>
              <a:t>interaction</a:t>
            </a:r>
            <a:endParaRPr sz="2400">
              <a:latin typeface="Trebuchet MS"/>
              <a:cs typeface="Trebuchet MS"/>
            </a:endParaRPr>
          </a:p>
          <a:p>
            <a:pPr marL="183515" indent="-17081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400" spc="-10" b="1">
                <a:latin typeface="Trebuchet MS"/>
                <a:cs typeface="Trebuchet MS"/>
              </a:rPr>
              <a:t>Connection</a:t>
            </a:r>
            <a:endParaRPr sz="2400">
              <a:latin typeface="Trebuchet MS"/>
              <a:cs typeface="Trebuchet MS"/>
            </a:endParaRPr>
          </a:p>
          <a:p>
            <a:pPr lvl="1" marL="526415" indent="-17081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526415" algn="l"/>
              </a:tabLst>
            </a:pPr>
            <a:r>
              <a:rPr dirty="0" sz="2400" b="1">
                <a:latin typeface="Trebuchet MS"/>
                <a:cs typeface="Trebuchet MS"/>
              </a:rPr>
              <a:t>Uru</a:t>
            </a:r>
            <a:r>
              <a:rPr dirty="0" sz="2400" spc="-3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and</a:t>
            </a:r>
            <a:r>
              <a:rPr dirty="0" sz="2400" spc="-2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Support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small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synergistic</a:t>
            </a:r>
            <a:r>
              <a:rPr dirty="0" sz="2400" spc="-20" b="1">
                <a:latin typeface="Trebuchet MS"/>
                <a:cs typeface="Trebuchet MS"/>
              </a:rPr>
              <a:t> </a:t>
            </a:r>
            <a:r>
              <a:rPr dirty="0" sz="2400" spc="-10" b="1">
                <a:latin typeface="Trebuchet MS"/>
                <a:cs typeface="Trebuchet MS"/>
              </a:rPr>
              <a:t>interaction</a:t>
            </a:r>
            <a:endParaRPr sz="2400">
              <a:latin typeface="Trebuchet MS"/>
              <a:cs typeface="Trebuchet MS"/>
            </a:endParaRPr>
          </a:p>
          <a:p>
            <a:pPr lvl="1" marL="526415" indent="-17081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526415" algn="l"/>
              </a:tabLst>
            </a:pPr>
            <a:r>
              <a:rPr dirty="0" sz="2400" b="1">
                <a:latin typeface="Trebuchet MS"/>
                <a:cs typeface="Trebuchet MS"/>
              </a:rPr>
              <a:t>Rongo</a:t>
            </a:r>
            <a:r>
              <a:rPr dirty="0" sz="2400" spc="-3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and</a:t>
            </a:r>
            <a:r>
              <a:rPr dirty="0" sz="2400" spc="-2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Support</a:t>
            </a:r>
            <a:r>
              <a:rPr dirty="0" sz="2400" spc="-2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small</a:t>
            </a:r>
            <a:r>
              <a:rPr dirty="0" sz="2400" spc="-2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antagonistic</a:t>
            </a:r>
            <a:r>
              <a:rPr dirty="0" sz="2400" spc="-20" b="1">
                <a:latin typeface="Trebuchet MS"/>
                <a:cs typeface="Trebuchet MS"/>
              </a:rPr>
              <a:t> </a:t>
            </a:r>
            <a:r>
              <a:rPr dirty="0" sz="2400" spc="-10" b="1">
                <a:latin typeface="Trebuchet MS"/>
                <a:cs typeface="Trebuchet MS"/>
              </a:rPr>
              <a:t>interaction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9168" rIns="0" bIns="0" rtlCol="0" vert="horz">
            <a:spAutoFit/>
          </a:bodyPr>
          <a:lstStyle/>
          <a:p>
            <a:pPr marL="347980">
              <a:lnSpc>
                <a:spcPct val="100000"/>
              </a:lnSpc>
              <a:spcBef>
                <a:spcPts val="135"/>
              </a:spcBef>
            </a:pPr>
            <a:r>
              <a:rPr dirty="0" spc="70"/>
              <a:t>Why</a:t>
            </a:r>
            <a:r>
              <a:rPr dirty="0" spc="-325"/>
              <a:t> </a:t>
            </a:r>
            <a:r>
              <a:rPr dirty="0" spc="90"/>
              <a:t>limited</a:t>
            </a:r>
            <a:r>
              <a:rPr dirty="0" spc="-310"/>
              <a:t> </a:t>
            </a:r>
            <a:r>
              <a:rPr dirty="0" spc="60"/>
              <a:t>effect?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288795"/>
            <a:ext cx="4206875" cy="3274695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400" b="1">
                <a:latin typeface="Trebuchet MS"/>
                <a:cs typeface="Trebuchet MS"/>
              </a:rPr>
              <a:t>Lot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of</a:t>
            </a:r>
            <a:r>
              <a:rPr dirty="0" sz="2400" spc="-1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technical</a:t>
            </a:r>
            <a:r>
              <a:rPr dirty="0" sz="2400" spc="-5" b="1">
                <a:latin typeface="Trebuchet MS"/>
                <a:cs typeface="Trebuchet MS"/>
              </a:rPr>
              <a:t> </a:t>
            </a:r>
            <a:r>
              <a:rPr dirty="0" sz="2400" spc="-10" b="1">
                <a:latin typeface="Trebuchet MS"/>
                <a:cs typeface="Trebuchet MS"/>
              </a:rPr>
              <a:t>issues</a:t>
            </a:r>
            <a:endParaRPr sz="2400">
              <a:latin typeface="Trebuchet MS"/>
              <a:cs typeface="Trebuchet MS"/>
            </a:endParaRPr>
          </a:p>
          <a:p>
            <a:pPr marL="183515" indent="-170815">
              <a:lnSpc>
                <a:spcPct val="100000"/>
              </a:lnSpc>
              <a:spcBef>
                <a:spcPts val="500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400" b="1">
                <a:latin typeface="Trebuchet MS"/>
                <a:cs typeface="Trebuchet MS"/>
              </a:rPr>
              <a:t>25%</a:t>
            </a:r>
            <a:r>
              <a:rPr dirty="0" sz="2400" spc="-10" b="1">
                <a:latin typeface="Trebuchet MS"/>
                <a:cs typeface="Trebuchet MS"/>
              </a:rPr>
              <a:t> drop-</a:t>
            </a:r>
            <a:r>
              <a:rPr dirty="0" sz="2400" b="1">
                <a:latin typeface="Trebuchet MS"/>
                <a:cs typeface="Trebuchet MS"/>
              </a:rPr>
              <a:t>out (no</a:t>
            </a:r>
            <a:r>
              <a:rPr dirty="0" sz="2400" spc="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final</a:t>
            </a:r>
            <a:r>
              <a:rPr dirty="0" sz="2400" spc="15" b="1">
                <a:latin typeface="Trebuchet MS"/>
                <a:cs typeface="Trebuchet MS"/>
              </a:rPr>
              <a:t> </a:t>
            </a:r>
            <a:r>
              <a:rPr dirty="0" sz="2400" spc="-10" b="1">
                <a:latin typeface="Trebuchet MS"/>
                <a:cs typeface="Trebuchet MS"/>
              </a:rPr>
              <a:t>data)</a:t>
            </a:r>
            <a:endParaRPr sz="2400">
              <a:latin typeface="Trebuchet MS"/>
              <a:cs typeface="Trebuchet MS"/>
            </a:endParaRPr>
          </a:p>
          <a:p>
            <a:pPr marL="183515" indent="-17081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400" b="1">
                <a:latin typeface="Trebuchet MS"/>
                <a:cs typeface="Trebuchet MS"/>
              </a:rPr>
              <a:t>Mixed</a:t>
            </a:r>
            <a:r>
              <a:rPr dirty="0" sz="2400" spc="-25" b="1">
                <a:latin typeface="Trebuchet MS"/>
                <a:cs typeface="Trebuchet MS"/>
              </a:rPr>
              <a:t> </a:t>
            </a:r>
            <a:r>
              <a:rPr dirty="0" sz="2400" spc="-10" b="1">
                <a:latin typeface="Trebuchet MS"/>
                <a:cs typeface="Trebuchet MS"/>
              </a:rPr>
              <a:t>uptake?</a:t>
            </a:r>
            <a:endParaRPr sz="2400">
              <a:latin typeface="Trebuchet MS"/>
              <a:cs typeface="Trebuchet MS"/>
            </a:endParaRPr>
          </a:p>
          <a:p>
            <a:pPr lvl="1" marL="526415" indent="-17081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526415" algn="l"/>
              </a:tabLst>
            </a:pPr>
            <a:r>
              <a:rPr dirty="0" sz="2400" b="1">
                <a:latin typeface="Trebuchet MS"/>
                <a:cs typeface="Trebuchet MS"/>
              </a:rPr>
              <a:t>78%</a:t>
            </a:r>
            <a:r>
              <a:rPr dirty="0" sz="2400" spc="-2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accessed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spc="-10" b="1">
                <a:latin typeface="Trebuchet MS"/>
                <a:cs typeface="Trebuchet MS"/>
              </a:rPr>
              <a:t>website</a:t>
            </a:r>
            <a:endParaRPr sz="2400">
              <a:latin typeface="Trebuchet MS"/>
              <a:cs typeface="Trebuchet MS"/>
            </a:endParaRPr>
          </a:p>
          <a:p>
            <a:pPr lvl="1" marL="526415" indent="-17081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526415" algn="l"/>
              </a:tabLst>
            </a:pPr>
            <a:r>
              <a:rPr dirty="0" sz="2400" b="1">
                <a:latin typeface="Trebuchet MS"/>
                <a:cs typeface="Trebuchet MS"/>
              </a:rPr>
              <a:t>62%</a:t>
            </a:r>
            <a:r>
              <a:rPr dirty="0" sz="2400" spc="-2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accessed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spc="-25" b="1">
                <a:latin typeface="Trebuchet MS"/>
                <a:cs typeface="Trebuchet MS"/>
              </a:rPr>
              <a:t>app</a:t>
            </a:r>
            <a:endParaRPr sz="2400">
              <a:latin typeface="Trebuchet MS"/>
              <a:cs typeface="Trebuchet MS"/>
            </a:endParaRPr>
          </a:p>
          <a:p>
            <a:pPr lvl="1" marL="526415" indent="-17081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526415" algn="l"/>
              </a:tabLst>
            </a:pPr>
            <a:r>
              <a:rPr dirty="0" sz="2400" b="1">
                <a:latin typeface="Trebuchet MS"/>
                <a:cs typeface="Trebuchet MS"/>
              </a:rPr>
              <a:t>60%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completed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any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spc="-10" b="1">
                <a:latin typeface="Trebuchet MS"/>
                <a:cs typeface="Trebuchet MS"/>
              </a:rPr>
              <a:t>steps</a:t>
            </a:r>
            <a:endParaRPr sz="2400">
              <a:latin typeface="Trebuchet MS"/>
              <a:cs typeface="Trebuchet MS"/>
            </a:endParaRPr>
          </a:p>
          <a:p>
            <a:pPr lvl="1" marL="526415" indent="-170815">
              <a:lnSpc>
                <a:spcPct val="100000"/>
              </a:lnSpc>
              <a:spcBef>
                <a:spcPts val="120"/>
              </a:spcBef>
              <a:buFont typeface="Arial"/>
              <a:buChar char="•"/>
              <a:tabLst>
                <a:tab pos="526415" algn="l"/>
              </a:tabLst>
            </a:pPr>
            <a:r>
              <a:rPr dirty="0" sz="2400" b="1">
                <a:latin typeface="Trebuchet MS"/>
                <a:cs typeface="Trebuchet MS"/>
              </a:rPr>
              <a:t>36%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completed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all </a:t>
            </a:r>
            <a:r>
              <a:rPr dirty="0" sz="2400" spc="-20" b="1">
                <a:latin typeface="Trebuchet MS"/>
                <a:cs typeface="Trebuchet MS"/>
              </a:rPr>
              <a:t>steps</a:t>
            </a:r>
            <a:endParaRPr sz="2400">
              <a:latin typeface="Trebuchet MS"/>
              <a:cs typeface="Trebuchet MS"/>
            </a:endParaRPr>
          </a:p>
          <a:p>
            <a:pPr marL="183515" indent="-17081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400" b="1">
                <a:latin typeface="Trebuchet MS"/>
                <a:cs typeface="Trebuchet MS"/>
              </a:rPr>
              <a:t>During</a:t>
            </a:r>
            <a:r>
              <a:rPr dirty="0" sz="2400" spc="-10" b="1">
                <a:latin typeface="Trebuchet MS"/>
                <a:cs typeface="Trebuchet MS"/>
              </a:rPr>
              <a:t> COVID-</a:t>
            </a:r>
            <a:r>
              <a:rPr dirty="0" sz="2400" b="1">
                <a:latin typeface="Trebuchet MS"/>
                <a:cs typeface="Trebuchet MS"/>
              </a:rPr>
              <a:t>19</a:t>
            </a:r>
            <a:r>
              <a:rPr dirty="0" sz="2400" spc="15" b="1">
                <a:latin typeface="Trebuchet MS"/>
                <a:cs typeface="Trebuchet MS"/>
              </a:rPr>
              <a:t> </a:t>
            </a:r>
            <a:r>
              <a:rPr dirty="0" sz="2400" spc="-10" b="1">
                <a:latin typeface="Trebuchet MS"/>
                <a:cs typeface="Trebuchet MS"/>
              </a:rPr>
              <a:t>pandemic</a:t>
            </a:r>
            <a:endParaRPr sz="2400">
              <a:latin typeface="Trebuchet MS"/>
              <a:cs typeface="Trebuchet MS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8120" y="1387257"/>
            <a:ext cx="2615897" cy="21729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4231" y="498538"/>
            <a:ext cx="1995170" cy="1811655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algn="just" marL="12700" marR="5080">
              <a:lnSpc>
                <a:spcPct val="92900"/>
              </a:lnSpc>
              <a:spcBef>
                <a:spcPts val="400"/>
              </a:spcBef>
            </a:pPr>
            <a:r>
              <a:rPr dirty="0" sz="3100" spc="80" b="1">
                <a:latin typeface="Comic Sans MS"/>
                <a:cs typeface="Comic Sans MS"/>
              </a:rPr>
              <a:t>Sleep</a:t>
            </a:r>
            <a:r>
              <a:rPr dirty="0" sz="3100" spc="-320" b="1">
                <a:latin typeface="Comic Sans MS"/>
                <a:cs typeface="Comic Sans MS"/>
              </a:rPr>
              <a:t> </a:t>
            </a:r>
            <a:r>
              <a:rPr dirty="0" sz="3100" spc="15" b="1">
                <a:latin typeface="Comic Sans MS"/>
                <a:cs typeface="Comic Sans MS"/>
              </a:rPr>
              <a:t>may</a:t>
            </a:r>
            <a:r>
              <a:rPr dirty="0" sz="3100" spc="-45" b="1">
                <a:latin typeface="Comic Sans MS"/>
                <a:cs typeface="Comic Sans MS"/>
              </a:rPr>
              <a:t> </a:t>
            </a:r>
            <a:r>
              <a:rPr dirty="0" sz="3100" spc="65" b="1">
                <a:latin typeface="Comic Sans MS"/>
                <a:cs typeface="Comic Sans MS"/>
              </a:rPr>
              <a:t>be</a:t>
            </a:r>
            <a:r>
              <a:rPr dirty="0" sz="3100" spc="-325" b="1">
                <a:latin typeface="Comic Sans MS"/>
                <a:cs typeface="Comic Sans MS"/>
              </a:rPr>
              <a:t> </a:t>
            </a:r>
            <a:r>
              <a:rPr dirty="0" sz="3100" spc="-90" b="1">
                <a:latin typeface="Comic Sans MS"/>
                <a:cs typeface="Comic Sans MS"/>
              </a:rPr>
              <a:t>a</a:t>
            </a:r>
            <a:r>
              <a:rPr dirty="0" sz="3100" spc="-325" b="1">
                <a:latin typeface="Comic Sans MS"/>
                <a:cs typeface="Comic Sans MS"/>
              </a:rPr>
              <a:t> </a:t>
            </a:r>
            <a:r>
              <a:rPr dirty="0" sz="3100" spc="85" b="1">
                <a:latin typeface="Comic Sans MS"/>
                <a:cs typeface="Comic Sans MS"/>
              </a:rPr>
              <a:t>novel</a:t>
            </a:r>
            <a:r>
              <a:rPr dirty="0" sz="3100" spc="40" b="1">
                <a:latin typeface="Comic Sans MS"/>
                <a:cs typeface="Comic Sans MS"/>
              </a:rPr>
              <a:t> </a:t>
            </a:r>
            <a:r>
              <a:rPr dirty="0" sz="3100" spc="90" b="1">
                <a:latin typeface="Comic Sans MS"/>
                <a:cs typeface="Comic Sans MS"/>
              </a:rPr>
              <a:t>tool</a:t>
            </a:r>
            <a:r>
              <a:rPr dirty="0" sz="3100" spc="-320" b="1">
                <a:latin typeface="Comic Sans MS"/>
                <a:cs typeface="Comic Sans MS"/>
              </a:rPr>
              <a:t> </a:t>
            </a:r>
            <a:r>
              <a:rPr dirty="0" sz="3100" spc="110" b="1">
                <a:latin typeface="Comic Sans MS"/>
                <a:cs typeface="Comic Sans MS"/>
              </a:rPr>
              <a:t>for</a:t>
            </a:r>
            <a:endParaRPr sz="3100">
              <a:latin typeface="Comic Sans MS"/>
              <a:cs typeface="Comic Sans MS"/>
            </a:endParaRPr>
          </a:p>
          <a:p>
            <a:pPr marL="12700">
              <a:lnSpc>
                <a:spcPts val="3385"/>
              </a:lnSpc>
            </a:pPr>
            <a:r>
              <a:rPr dirty="0" sz="3100" spc="90" b="1">
                <a:latin typeface="Comic Sans MS"/>
                <a:cs typeface="Comic Sans MS"/>
              </a:rPr>
              <a:t>improving</a:t>
            </a:r>
            <a:endParaRPr sz="3100">
              <a:latin typeface="Comic Sans MS"/>
              <a:cs typeface="Comic Sans MS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54231" y="2251138"/>
            <a:ext cx="2283460" cy="138176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 marR="5080">
              <a:lnSpc>
                <a:spcPct val="92900"/>
              </a:lnSpc>
              <a:spcBef>
                <a:spcPts val="400"/>
              </a:spcBef>
            </a:pPr>
            <a:r>
              <a:rPr dirty="0" sz="3100" spc="90" b="1">
                <a:latin typeface="Comic Sans MS"/>
                <a:cs typeface="Comic Sans MS"/>
              </a:rPr>
              <a:t>weight</a:t>
            </a:r>
            <a:r>
              <a:rPr dirty="0" sz="3100" spc="-295" b="1">
                <a:latin typeface="Comic Sans MS"/>
                <a:cs typeface="Comic Sans MS"/>
              </a:rPr>
              <a:t> </a:t>
            </a:r>
            <a:r>
              <a:rPr dirty="0" sz="3100" spc="-25" b="1">
                <a:latin typeface="Comic Sans MS"/>
                <a:cs typeface="Comic Sans MS"/>
              </a:rPr>
              <a:t>and </a:t>
            </a:r>
            <a:r>
              <a:rPr dirty="0" sz="3100" spc="85" b="1">
                <a:latin typeface="Comic Sans MS"/>
                <a:cs typeface="Comic Sans MS"/>
              </a:rPr>
              <a:t>wellbeing</a:t>
            </a:r>
            <a:r>
              <a:rPr dirty="0" sz="3100" spc="-290" b="1">
                <a:latin typeface="Comic Sans MS"/>
                <a:cs typeface="Comic Sans MS"/>
              </a:rPr>
              <a:t> </a:t>
            </a:r>
            <a:r>
              <a:rPr dirty="0" sz="3100" spc="40" b="1">
                <a:latin typeface="Comic Sans MS"/>
                <a:cs typeface="Comic Sans MS"/>
              </a:rPr>
              <a:t>in </a:t>
            </a:r>
            <a:r>
              <a:rPr dirty="0" sz="3100" spc="75" b="1">
                <a:latin typeface="Comic Sans MS"/>
                <a:cs typeface="Comic Sans MS"/>
              </a:rPr>
              <a:t>pēpi</a:t>
            </a:r>
            <a:endParaRPr sz="3100">
              <a:latin typeface="Comic Sans MS"/>
              <a:cs typeface="Comic Sans MS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8417" y="297745"/>
            <a:ext cx="5963045" cy="4218839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049" y="4208282"/>
            <a:ext cx="1623472" cy="780185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5949234" y="4708652"/>
            <a:ext cx="29584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latin typeface="Calibri"/>
                <a:cs typeface="Calibri"/>
              </a:rPr>
              <a:t>Taylor </a:t>
            </a:r>
            <a:r>
              <a:rPr dirty="0" sz="1800">
                <a:latin typeface="Calibri"/>
                <a:cs typeface="Calibri"/>
              </a:rPr>
              <a:t>et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al.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AJCN</a:t>
            </a:r>
            <a:r>
              <a:rPr dirty="0" sz="1800" spc="-10">
                <a:latin typeface="Calibri"/>
                <a:cs typeface="Calibri"/>
              </a:rPr>
              <a:t> 2018;108:228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9168" rIns="0" bIns="0" rtlCol="0" vert="horz">
            <a:spAutoFit/>
          </a:bodyPr>
          <a:lstStyle/>
          <a:p>
            <a:pPr marL="347980">
              <a:lnSpc>
                <a:spcPct val="100000"/>
              </a:lnSpc>
              <a:spcBef>
                <a:spcPts val="135"/>
              </a:spcBef>
            </a:pPr>
            <a:r>
              <a:rPr dirty="0" spc="90"/>
              <a:t>So</a:t>
            </a:r>
            <a:r>
              <a:rPr dirty="0" spc="-310"/>
              <a:t> </a:t>
            </a:r>
            <a:r>
              <a:rPr dirty="0" spc="85"/>
              <a:t>where</a:t>
            </a:r>
            <a:r>
              <a:rPr dirty="0" spc="-315"/>
              <a:t> </a:t>
            </a:r>
            <a:r>
              <a:rPr dirty="0" spc="75"/>
              <a:t>to</a:t>
            </a:r>
            <a:r>
              <a:rPr dirty="0" spc="-310"/>
              <a:t> </a:t>
            </a:r>
            <a:r>
              <a:rPr dirty="0" spc="95"/>
              <a:t>from</a:t>
            </a:r>
            <a:r>
              <a:rPr dirty="0" spc="-310"/>
              <a:t> </a:t>
            </a:r>
            <a:r>
              <a:rPr dirty="0" spc="45"/>
              <a:t>here?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0005" rIns="0" bIns="0" rtlCol="0" vert="horz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315"/>
              </a:spcBef>
              <a:buFont typeface="Arial"/>
              <a:buChar char="•"/>
              <a:tabLst>
                <a:tab pos="183515" algn="l"/>
              </a:tabLst>
            </a:pPr>
            <a:r>
              <a:rPr dirty="0"/>
              <a:t>Does</a:t>
            </a:r>
            <a:r>
              <a:rPr dirty="0" spc="-5"/>
              <a:t> </a:t>
            </a:r>
            <a:r>
              <a:rPr dirty="0"/>
              <a:t>not fit a Māori</a:t>
            </a:r>
            <a:r>
              <a:rPr dirty="0" spc="-5"/>
              <a:t> </a:t>
            </a:r>
            <a:r>
              <a:rPr dirty="0"/>
              <a:t>world</a:t>
            </a:r>
            <a:r>
              <a:rPr dirty="0" spc="-5"/>
              <a:t> </a:t>
            </a:r>
            <a:r>
              <a:rPr dirty="0"/>
              <a:t>view</a:t>
            </a:r>
            <a:r>
              <a:rPr dirty="0" spc="-5"/>
              <a:t> </a:t>
            </a:r>
            <a:r>
              <a:rPr dirty="0"/>
              <a:t>to</a:t>
            </a:r>
            <a:r>
              <a:rPr dirty="0" spc="10"/>
              <a:t> </a:t>
            </a:r>
            <a:r>
              <a:rPr dirty="0" spc="-10"/>
              <a:t>separate!</a:t>
            </a:r>
          </a:p>
          <a:p>
            <a:pPr marL="183515" indent="-170815">
              <a:lnSpc>
                <a:spcPct val="100000"/>
              </a:lnSpc>
              <a:spcBef>
                <a:spcPts val="215"/>
              </a:spcBef>
              <a:buFont typeface="Arial"/>
              <a:buChar char="•"/>
              <a:tabLst>
                <a:tab pos="183515" algn="l"/>
              </a:tabLst>
            </a:pPr>
            <a:r>
              <a:rPr dirty="0"/>
              <a:t>Keeping</a:t>
            </a:r>
            <a:r>
              <a:rPr dirty="0" spc="-30"/>
              <a:t> </a:t>
            </a:r>
            <a:r>
              <a:rPr dirty="0"/>
              <a:t>Uru</a:t>
            </a:r>
            <a:r>
              <a:rPr dirty="0" spc="-15"/>
              <a:t> </a:t>
            </a:r>
            <a:r>
              <a:rPr dirty="0"/>
              <a:t>and</a:t>
            </a:r>
            <a:r>
              <a:rPr dirty="0" spc="-20"/>
              <a:t> </a:t>
            </a:r>
            <a:r>
              <a:rPr dirty="0" spc="-10"/>
              <a:t>Rongo</a:t>
            </a:r>
          </a:p>
          <a:p>
            <a:pPr marL="184150" marR="5080" indent="-171450">
              <a:lnSpc>
                <a:spcPct val="79200"/>
              </a:lnSpc>
              <a:spcBef>
                <a:spcPts val="840"/>
              </a:spcBef>
              <a:buFont typeface="Arial"/>
              <a:buChar char="•"/>
              <a:tabLst>
                <a:tab pos="184150" algn="l"/>
              </a:tabLst>
            </a:pPr>
            <a:r>
              <a:rPr dirty="0"/>
              <a:t>Working</a:t>
            </a:r>
            <a:r>
              <a:rPr dirty="0" spc="-30"/>
              <a:t> </a:t>
            </a:r>
            <a:r>
              <a:rPr dirty="0"/>
              <a:t>with</a:t>
            </a:r>
            <a:r>
              <a:rPr dirty="0" spc="-10"/>
              <a:t> </a:t>
            </a:r>
            <a:r>
              <a:rPr dirty="0"/>
              <a:t>communities</a:t>
            </a:r>
            <a:r>
              <a:rPr dirty="0" spc="-10"/>
              <a:t> </a:t>
            </a:r>
            <a:r>
              <a:rPr dirty="0"/>
              <a:t>and</a:t>
            </a:r>
            <a:r>
              <a:rPr dirty="0" spc="-20"/>
              <a:t> </a:t>
            </a:r>
            <a:r>
              <a:rPr dirty="0"/>
              <a:t>providers</a:t>
            </a:r>
            <a:r>
              <a:rPr dirty="0" spc="-10"/>
              <a:t> </a:t>
            </a:r>
            <a:r>
              <a:rPr dirty="0"/>
              <a:t>to</a:t>
            </a:r>
            <a:r>
              <a:rPr dirty="0" spc="-10"/>
              <a:t> develop </a:t>
            </a:r>
            <a:r>
              <a:rPr dirty="0"/>
              <a:t>further</a:t>
            </a:r>
            <a:r>
              <a:rPr dirty="0" spc="-30"/>
              <a:t> </a:t>
            </a:r>
            <a:r>
              <a:rPr dirty="0"/>
              <a:t>–</a:t>
            </a:r>
            <a:r>
              <a:rPr dirty="0" spc="-10"/>
              <a:t> </a:t>
            </a:r>
            <a:r>
              <a:rPr dirty="0"/>
              <a:t>other</a:t>
            </a:r>
            <a:r>
              <a:rPr dirty="0" spc="-15"/>
              <a:t> </a:t>
            </a:r>
            <a:r>
              <a:rPr dirty="0"/>
              <a:t>components</a:t>
            </a:r>
            <a:r>
              <a:rPr dirty="0" spc="-10"/>
              <a:t> </a:t>
            </a:r>
            <a:r>
              <a:rPr dirty="0"/>
              <a:t>will</a:t>
            </a:r>
            <a:r>
              <a:rPr dirty="0" spc="-5"/>
              <a:t> </a:t>
            </a:r>
            <a:r>
              <a:rPr dirty="0"/>
              <a:t>be</a:t>
            </a:r>
            <a:r>
              <a:rPr dirty="0" spc="-20"/>
              <a:t> </a:t>
            </a:r>
            <a:r>
              <a:rPr dirty="0"/>
              <a:t>added</a:t>
            </a:r>
            <a:r>
              <a:rPr dirty="0" spc="-20"/>
              <a:t> </a:t>
            </a:r>
            <a:r>
              <a:rPr dirty="0" spc="-10"/>
              <a:t>(Hine)</a:t>
            </a:r>
          </a:p>
          <a:p>
            <a:pPr marL="184150" marR="363855" indent="-171450">
              <a:lnSpc>
                <a:spcPct val="79200"/>
              </a:lnSpc>
              <a:spcBef>
                <a:spcPts val="840"/>
              </a:spcBef>
              <a:buFont typeface="Arial"/>
              <a:buChar char="•"/>
              <a:tabLst>
                <a:tab pos="184150" algn="l"/>
              </a:tabLst>
            </a:pPr>
            <a:r>
              <a:rPr dirty="0"/>
              <a:t>Will</a:t>
            </a:r>
            <a:r>
              <a:rPr dirty="0" spc="-15"/>
              <a:t> </a:t>
            </a:r>
            <a:r>
              <a:rPr dirty="0"/>
              <a:t>be</a:t>
            </a:r>
            <a:r>
              <a:rPr dirty="0" spc="-10"/>
              <a:t> </a:t>
            </a:r>
            <a:r>
              <a:rPr dirty="0"/>
              <a:t>tested</a:t>
            </a:r>
            <a:r>
              <a:rPr dirty="0" spc="-10"/>
              <a:t> </a:t>
            </a:r>
            <a:r>
              <a:rPr dirty="0"/>
              <a:t>in</a:t>
            </a:r>
            <a:r>
              <a:rPr dirty="0" spc="-10"/>
              <a:t> </a:t>
            </a:r>
            <a:r>
              <a:rPr dirty="0"/>
              <a:t>new</a:t>
            </a:r>
            <a:r>
              <a:rPr dirty="0" spc="-10"/>
              <a:t> </a:t>
            </a:r>
            <a:r>
              <a:rPr dirty="0"/>
              <a:t>RCT</a:t>
            </a:r>
            <a:r>
              <a:rPr dirty="0" spc="-55"/>
              <a:t> </a:t>
            </a:r>
            <a:r>
              <a:rPr dirty="0"/>
              <a:t>with</a:t>
            </a:r>
            <a:r>
              <a:rPr dirty="0" spc="-5"/>
              <a:t> </a:t>
            </a:r>
            <a:r>
              <a:rPr dirty="0"/>
              <a:t>Māori</a:t>
            </a:r>
            <a:r>
              <a:rPr dirty="0" spc="-10"/>
              <a:t> </a:t>
            </a:r>
            <a:r>
              <a:rPr dirty="0"/>
              <a:t>providers </a:t>
            </a:r>
            <a:r>
              <a:rPr dirty="0" spc="-25"/>
              <a:t>as </a:t>
            </a:r>
            <a:r>
              <a:rPr dirty="0"/>
              <a:t>part</a:t>
            </a:r>
            <a:r>
              <a:rPr dirty="0" spc="-45"/>
              <a:t> </a:t>
            </a:r>
            <a:r>
              <a:rPr dirty="0"/>
              <a:t>of</a:t>
            </a:r>
            <a:r>
              <a:rPr dirty="0" spc="-30"/>
              <a:t> </a:t>
            </a:r>
            <a:r>
              <a:rPr dirty="0"/>
              <a:t>HRC</a:t>
            </a:r>
            <a:r>
              <a:rPr dirty="0" spc="-35"/>
              <a:t> </a:t>
            </a:r>
            <a:r>
              <a:rPr dirty="0"/>
              <a:t>Programme</a:t>
            </a:r>
            <a:r>
              <a:rPr dirty="0" spc="-30"/>
              <a:t> </a:t>
            </a:r>
            <a:r>
              <a:rPr dirty="0" spc="-10"/>
              <a:t>grant</a:t>
            </a:r>
          </a:p>
          <a:p>
            <a:pPr marL="184150" marR="18415" indent="-171450">
              <a:lnSpc>
                <a:spcPct val="79600"/>
              </a:lnSpc>
              <a:spcBef>
                <a:spcPts val="825"/>
              </a:spcBef>
              <a:buFont typeface="Arial"/>
              <a:buChar char="•"/>
              <a:tabLst>
                <a:tab pos="184150" algn="l"/>
              </a:tabLst>
            </a:pPr>
            <a:r>
              <a:rPr dirty="0"/>
              <a:t>Continue</a:t>
            </a:r>
            <a:r>
              <a:rPr dirty="0" spc="-35"/>
              <a:t> </a:t>
            </a:r>
            <a:r>
              <a:rPr dirty="0"/>
              <a:t>developing</a:t>
            </a:r>
            <a:r>
              <a:rPr dirty="0" spc="-35"/>
              <a:t> </a:t>
            </a:r>
            <a:r>
              <a:rPr dirty="0"/>
              <a:t>surveys</a:t>
            </a:r>
            <a:r>
              <a:rPr dirty="0" spc="-20"/>
              <a:t> </a:t>
            </a:r>
            <a:r>
              <a:rPr dirty="0"/>
              <a:t>that</a:t>
            </a:r>
            <a:r>
              <a:rPr dirty="0" spc="-30"/>
              <a:t> </a:t>
            </a:r>
            <a:r>
              <a:rPr dirty="0"/>
              <a:t>decolonize</a:t>
            </a:r>
            <a:r>
              <a:rPr dirty="0" spc="-30"/>
              <a:t> </a:t>
            </a:r>
            <a:r>
              <a:rPr dirty="0" spc="-10"/>
              <a:t>data, </a:t>
            </a:r>
            <a:r>
              <a:rPr dirty="0"/>
              <a:t>making</a:t>
            </a:r>
            <a:r>
              <a:rPr dirty="0" spc="-35"/>
              <a:t> </a:t>
            </a:r>
            <a:r>
              <a:rPr dirty="0"/>
              <a:t>sure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/>
              <a:t>measure</a:t>
            </a:r>
            <a:r>
              <a:rPr dirty="0" spc="-20"/>
              <a:t> </a:t>
            </a:r>
            <a:r>
              <a:rPr dirty="0"/>
              <a:t>and</a:t>
            </a:r>
            <a:r>
              <a:rPr dirty="0" spc="-25"/>
              <a:t> </a:t>
            </a:r>
            <a:r>
              <a:rPr dirty="0"/>
              <a:t>the</a:t>
            </a:r>
            <a:r>
              <a:rPr dirty="0" spc="-25"/>
              <a:t> </a:t>
            </a:r>
            <a:r>
              <a:rPr dirty="0"/>
              <a:t>intervention</a:t>
            </a:r>
            <a:r>
              <a:rPr dirty="0" spc="-20"/>
              <a:t> work </a:t>
            </a:r>
            <a:r>
              <a:rPr dirty="0"/>
              <a:t>in</a:t>
            </a:r>
            <a:r>
              <a:rPr dirty="0" spc="-10"/>
              <a:t> synergy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9168" rIns="0" bIns="0" rtlCol="0" vert="horz">
            <a:spAutoFit/>
          </a:bodyPr>
          <a:lstStyle/>
          <a:p>
            <a:pPr marL="347980">
              <a:lnSpc>
                <a:spcPct val="100000"/>
              </a:lnSpc>
              <a:spcBef>
                <a:spcPts val="135"/>
              </a:spcBef>
            </a:pPr>
            <a:r>
              <a:rPr dirty="0" spc="80"/>
              <a:t>Investigators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302004"/>
            <a:ext cx="2096770" cy="162877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200" b="1">
                <a:latin typeface="Trebuchet MS"/>
                <a:cs typeface="Trebuchet MS"/>
              </a:rPr>
              <a:t>Rachael</a:t>
            </a:r>
            <a:r>
              <a:rPr dirty="0" sz="2200" spc="-50" b="1">
                <a:latin typeface="Trebuchet MS"/>
                <a:cs typeface="Trebuchet MS"/>
              </a:rPr>
              <a:t> </a:t>
            </a:r>
            <a:r>
              <a:rPr dirty="0" sz="2200" spc="-35" b="1">
                <a:latin typeface="Trebuchet MS"/>
                <a:cs typeface="Trebuchet MS"/>
              </a:rPr>
              <a:t>Taylor</a:t>
            </a:r>
            <a:endParaRPr sz="2200">
              <a:latin typeface="Trebuchet MS"/>
              <a:cs typeface="Trebuchet MS"/>
            </a:endParaRPr>
          </a:p>
          <a:p>
            <a:pPr marL="183515" indent="-170815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200" b="1">
                <a:latin typeface="Trebuchet MS"/>
                <a:cs typeface="Trebuchet MS"/>
              </a:rPr>
              <a:t>Rose</a:t>
            </a:r>
            <a:r>
              <a:rPr dirty="0" sz="2200" spc="5" b="1">
                <a:latin typeface="Trebuchet MS"/>
                <a:cs typeface="Trebuchet MS"/>
              </a:rPr>
              <a:t> </a:t>
            </a:r>
            <a:r>
              <a:rPr dirty="0" sz="2200" spc="-10" b="1">
                <a:latin typeface="Trebuchet MS"/>
                <a:cs typeface="Trebuchet MS"/>
              </a:rPr>
              <a:t>Richards</a:t>
            </a:r>
            <a:endParaRPr sz="2200">
              <a:latin typeface="Trebuchet MS"/>
              <a:cs typeface="Trebuchet MS"/>
            </a:endParaRPr>
          </a:p>
          <a:p>
            <a:pPr marL="183515" indent="-170815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200" b="1">
                <a:latin typeface="Trebuchet MS"/>
                <a:cs typeface="Trebuchet MS"/>
              </a:rPr>
              <a:t>Lou</a:t>
            </a:r>
            <a:r>
              <a:rPr dirty="0" sz="2200" spc="-5" b="1">
                <a:latin typeface="Trebuchet MS"/>
                <a:cs typeface="Trebuchet MS"/>
              </a:rPr>
              <a:t> </a:t>
            </a:r>
            <a:r>
              <a:rPr dirty="0" sz="2200" spc="-10" b="1">
                <a:latin typeface="Trebuchet MS"/>
                <a:cs typeface="Trebuchet MS"/>
              </a:rPr>
              <a:t>Fangupo</a:t>
            </a:r>
            <a:endParaRPr sz="2200">
              <a:latin typeface="Trebuchet MS"/>
              <a:cs typeface="Trebuchet MS"/>
            </a:endParaRPr>
          </a:p>
          <a:p>
            <a:pPr marL="183515" indent="-170815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200" b="1">
                <a:latin typeface="Trebuchet MS"/>
                <a:cs typeface="Trebuchet MS"/>
              </a:rPr>
              <a:t>Jill</a:t>
            </a:r>
            <a:r>
              <a:rPr dirty="0" sz="2200" spc="5" b="1">
                <a:latin typeface="Trebuchet MS"/>
                <a:cs typeface="Trebuchet MS"/>
              </a:rPr>
              <a:t> </a:t>
            </a:r>
            <a:r>
              <a:rPr dirty="0" sz="2200" spc="-10" b="1">
                <a:latin typeface="Trebuchet MS"/>
                <a:cs typeface="Trebuchet MS"/>
              </a:rPr>
              <a:t>Haszard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822190" y="1302004"/>
            <a:ext cx="3042920" cy="162877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242570" indent="-229870">
              <a:lnSpc>
                <a:spcPct val="100000"/>
              </a:lnSpc>
              <a:spcBef>
                <a:spcPts val="580"/>
              </a:spcBef>
              <a:buChar char="•"/>
              <a:tabLst>
                <a:tab pos="242570" algn="l"/>
              </a:tabLst>
            </a:pPr>
            <a:r>
              <a:rPr dirty="0" sz="2200" b="1">
                <a:latin typeface="Trebuchet MS"/>
                <a:cs typeface="Trebuchet MS"/>
              </a:rPr>
              <a:t>Justine</a:t>
            </a:r>
            <a:r>
              <a:rPr dirty="0" sz="2200" spc="-15" b="1">
                <a:latin typeface="Trebuchet MS"/>
                <a:cs typeface="Trebuchet MS"/>
              </a:rPr>
              <a:t> </a:t>
            </a:r>
            <a:r>
              <a:rPr dirty="0" sz="2200" spc="-20" b="1">
                <a:latin typeface="Trebuchet MS"/>
                <a:cs typeface="Trebuchet MS"/>
              </a:rPr>
              <a:t>Camp</a:t>
            </a:r>
            <a:endParaRPr sz="2200">
              <a:latin typeface="Trebuchet MS"/>
              <a:cs typeface="Trebuchet MS"/>
            </a:endParaRPr>
          </a:p>
          <a:p>
            <a:pPr marL="237490" indent="-224790">
              <a:lnSpc>
                <a:spcPct val="100000"/>
              </a:lnSpc>
              <a:spcBef>
                <a:spcPts val="480"/>
              </a:spcBef>
              <a:buChar char="•"/>
              <a:tabLst>
                <a:tab pos="237490" algn="l"/>
              </a:tabLst>
            </a:pPr>
            <a:r>
              <a:rPr dirty="0" sz="2200" spc="-20" b="1">
                <a:latin typeface="Trebuchet MS"/>
                <a:cs typeface="Trebuchet MS"/>
              </a:rPr>
              <a:t>Takiwai</a:t>
            </a:r>
            <a:r>
              <a:rPr dirty="0" sz="2200" spc="-30" b="1">
                <a:latin typeface="Trebuchet MS"/>
                <a:cs typeface="Trebuchet MS"/>
              </a:rPr>
              <a:t> </a:t>
            </a:r>
            <a:r>
              <a:rPr dirty="0" sz="2200" spc="-10" b="1">
                <a:latin typeface="Trebuchet MS"/>
                <a:cs typeface="Trebuchet MS"/>
              </a:rPr>
              <a:t>Russell-</a:t>
            </a:r>
            <a:r>
              <a:rPr dirty="0" sz="2200" spc="-20" b="1">
                <a:latin typeface="Trebuchet MS"/>
                <a:cs typeface="Trebuchet MS"/>
              </a:rPr>
              <a:t>Camp</a:t>
            </a:r>
            <a:endParaRPr sz="2200">
              <a:latin typeface="Trebuchet MS"/>
              <a:cs typeface="Trebuchet MS"/>
            </a:endParaRPr>
          </a:p>
          <a:p>
            <a:pPr marL="237490" indent="-224790">
              <a:lnSpc>
                <a:spcPct val="100000"/>
              </a:lnSpc>
              <a:spcBef>
                <a:spcPts val="550"/>
              </a:spcBef>
              <a:buChar char="•"/>
              <a:tabLst>
                <a:tab pos="237490" algn="l"/>
              </a:tabLst>
            </a:pPr>
            <a:r>
              <a:rPr dirty="0" sz="2200" spc="-20" b="1">
                <a:latin typeface="Trebuchet MS"/>
                <a:cs typeface="Trebuchet MS"/>
              </a:rPr>
              <a:t>Talia</a:t>
            </a:r>
            <a:r>
              <a:rPr dirty="0" sz="2200" spc="-140" b="1">
                <a:latin typeface="Trebuchet MS"/>
                <a:cs typeface="Trebuchet MS"/>
              </a:rPr>
              <a:t> </a:t>
            </a:r>
            <a:r>
              <a:rPr dirty="0" sz="2200" spc="-10" b="1">
                <a:latin typeface="Trebuchet MS"/>
                <a:cs typeface="Trebuchet MS"/>
              </a:rPr>
              <a:t>Ellison</a:t>
            </a:r>
            <a:endParaRPr sz="2200">
              <a:latin typeface="Trebuchet MS"/>
              <a:cs typeface="Trebuchet MS"/>
            </a:endParaRPr>
          </a:p>
          <a:p>
            <a:pPr marL="242570" indent="-229870">
              <a:lnSpc>
                <a:spcPct val="100000"/>
              </a:lnSpc>
              <a:spcBef>
                <a:spcPts val="550"/>
              </a:spcBef>
              <a:buChar char="•"/>
              <a:tabLst>
                <a:tab pos="242570" algn="l"/>
              </a:tabLst>
            </a:pPr>
            <a:r>
              <a:rPr dirty="0" sz="2200" b="1">
                <a:latin typeface="Trebuchet MS"/>
                <a:cs typeface="Trebuchet MS"/>
              </a:rPr>
              <a:t>Barbara</a:t>
            </a:r>
            <a:r>
              <a:rPr dirty="0" sz="2200" spc="-85" b="1">
                <a:latin typeface="Trebuchet MS"/>
                <a:cs typeface="Trebuchet MS"/>
              </a:rPr>
              <a:t> </a:t>
            </a:r>
            <a:r>
              <a:rPr dirty="0" sz="2200" spc="-10" b="1">
                <a:latin typeface="Trebuchet MS"/>
                <a:cs typeface="Trebuchet MS"/>
              </a:rPr>
              <a:t>Galland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07390" y="2978404"/>
            <a:ext cx="7191375" cy="360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200" b="1">
                <a:latin typeface="Trebuchet MS"/>
                <a:cs typeface="Trebuchet MS"/>
              </a:rPr>
              <a:t>Jacinta</a:t>
            </a:r>
            <a:r>
              <a:rPr dirty="0" sz="2200" spc="-5" b="1">
                <a:latin typeface="Trebuchet MS"/>
                <a:cs typeface="Trebuchet MS"/>
              </a:rPr>
              <a:t> </a:t>
            </a:r>
            <a:r>
              <a:rPr dirty="0" sz="2200" spc="-20" b="1">
                <a:latin typeface="Trebuchet MS"/>
                <a:cs typeface="Trebuchet MS"/>
              </a:rPr>
              <a:t>Faalili-</a:t>
            </a:r>
            <a:r>
              <a:rPr dirty="0" sz="2200" b="1">
                <a:latin typeface="Trebuchet MS"/>
                <a:cs typeface="Trebuchet MS"/>
              </a:rPr>
              <a:t>Fidow</a:t>
            </a:r>
            <a:r>
              <a:rPr dirty="0" sz="2200" spc="10" b="1">
                <a:latin typeface="Trebuchet MS"/>
                <a:cs typeface="Trebuchet MS"/>
              </a:rPr>
              <a:t> </a:t>
            </a:r>
            <a:r>
              <a:rPr dirty="0" sz="2200" b="1">
                <a:latin typeface="Trebuchet MS"/>
                <a:cs typeface="Trebuchet MS"/>
              </a:rPr>
              <a:t>and</a:t>
            </a:r>
            <a:r>
              <a:rPr dirty="0" sz="2200" spc="5" b="1">
                <a:latin typeface="Trebuchet MS"/>
                <a:cs typeface="Trebuchet MS"/>
              </a:rPr>
              <a:t> </a:t>
            </a:r>
            <a:r>
              <a:rPr dirty="0" sz="2200" b="1">
                <a:latin typeface="Trebuchet MS"/>
                <a:cs typeface="Trebuchet MS"/>
              </a:rPr>
              <a:t>colleagues</a:t>
            </a:r>
            <a:r>
              <a:rPr dirty="0" sz="2200" spc="10" b="1">
                <a:latin typeface="Trebuchet MS"/>
                <a:cs typeface="Trebuchet MS"/>
              </a:rPr>
              <a:t> </a:t>
            </a:r>
            <a:r>
              <a:rPr dirty="0" sz="2200" b="1">
                <a:latin typeface="Trebuchet MS"/>
                <a:cs typeface="Trebuchet MS"/>
              </a:rPr>
              <a:t>(Moana</a:t>
            </a:r>
            <a:r>
              <a:rPr dirty="0" sz="2200" spc="10" b="1">
                <a:latin typeface="Trebuchet MS"/>
                <a:cs typeface="Trebuchet MS"/>
              </a:rPr>
              <a:t> </a:t>
            </a:r>
            <a:r>
              <a:rPr dirty="0" sz="2200" spc="-10" b="1">
                <a:latin typeface="Trebuchet MS"/>
                <a:cs typeface="Trebuchet MS"/>
              </a:rPr>
              <a:t>Connect)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07390" y="3325876"/>
            <a:ext cx="2183130" cy="121729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555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200" spc="-20" b="1">
                <a:latin typeface="Trebuchet MS"/>
                <a:cs typeface="Trebuchet MS"/>
              </a:rPr>
              <a:t>Tania</a:t>
            </a:r>
            <a:r>
              <a:rPr dirty="0" sz="2200" spc="-135" b="1">
                <a:latin typeface="Trebuchet MS"/>
                <a:cs typeface="Trebuchet MS"/>
              </a:rPr>
              <a:t> </a:t>
            </a:r>
            <a:r>
              <a:rPr dirty="0" sz="2200" spc="-10" b="1">
                <a:latin typeface="Trebuchet MS"/>
                <a:cs typeface="Trebuchet MS"/>
              </a:rPr>
              <a:t>Cargo</a:t>
            </a:r>
            <a:endParaRPr sz="2200">
              <a:latin typeface="Trebuchet MS"/>
              <a:cs typeface="Trebuchet MS"/>
            </a:endParaRPr>
          </a:p>
          <a:p>
            <a:pPr marL="183515" indent="-170815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200" b="1">
                <a:latin typeface="Trebuchet MS"/>
                <a:cs typeface="Trebuchet MS"/>
              </a:rPr>
              <a:t>Barry</a:t>
            </a:r>
            <a:r>
              <a:rPr dirty="0" sz="2200" spc="-15" b="1">
                <a:latin typeface="Trebuchet MS"/>
                <a:cs typeface="Trebuchet MS"/>
              </a:rPr>
              <a:t> </a:t>
            </a:r>
            <a:r>
              <a:rPr dirty="0" sz="2200" spc="-20" b="1">
                <a:latin typeface="Trebuchet MS"/>
                <a:cs typeface="Trebuchet MS"/>
              </a:rPr>
              <a:t>Milne</a:t>
            </a:r>
            <a:endParaRPr sz="2200">
              <a:latin typeface="Trebuchet MS"/>
              <a:cs typeface="Trebuchet MS"/>
            </a:endParaRPr>
          </a:p>
          <a:p>
            <a:pPr marL="183515" indent="-170815">
              <a:lnSpc>
                <a:spcPct val="100000"/>
              </a:lnSpc>
              <a:spcBef>
                <a:spcPts val="550"/>
              </a:spcBef>
              <a:buFont typeface="Arial"/>
              <a:buChar char="•"/>
              <a:tabLst>
                <a:tab pos="183515" algn="l"/>
              </a:tabLst>
            </a:pPr>
            <a:r>
              <a:rPr dirty="0" sz="2200" b="1">
                <a:latin typeface="Trebuchet MS"/>
                <a:cs typeface="Trebuchet MS"/>
              </a:rPr>
              <a:t>Wayne</a:t>
            </a:r>
            <a:r>
              <a:rPr dirty="0" sz="2200" spc="-85" b="1">
                <a:latin typeface="Trebuchet MS"/>
                <a:cs typeface="Trebuchet MS"/>
              </a:rPr>
              <a:t> </a:t>
            </a:r>
            <a:r>
              <a:rPr dirty="0" sz="2200" spc="-10" b="1">
                <a:latin typeface="Trebuchet MS"/>
                <a:cs typeface="Trebuchet MS"/>
              </a:rPr>
              <a:t>Cutfield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822190" y="3325876"/>
            <a:ext cx="3510915" cy="1217295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marL="242570" indent="-229870">
              <a:lnSpc>
                <a:spcPct val="100000"/>
              </a:lnSpc>
              <a:spcBef>
                <a:spcPts val="555"/>
              </a:spcBef>
              <a:buChar char="•"/>
              <a:tabLst>
                <a:tab pos="242570" algn="l"/>
              </a:tabLst>
            </a:pPr>
            <a:r>
              <a:rPr dirty="0" sz="2200" b="1">
                <a:latin typeface="Trebuchet MS"/>
                <a:cs typeface="Trebuchet MS"/>
              </a:rPr>
              <a:t>Lisa </a:t>
            </a:r>
            <a:r>
              <a:rPr dirty="0" sz="2200" spc="-10" b="1">
                <a:latin typeface="Trebuchet MS"/>
                <a:cs typeface="Trebuchet MS"/>
              </a:rPr>
              <a:t>Daniels</a:t>
            </a:r>
            <a:endParaRPr sz="2200">
              <a:latin typeface="Trebuchet MS"/>
              <a:cs typeface="Trebuchet MS"/>
            </a:endParaRPr>
          </a:p>
          <a:p>
            <a:pPr marL="242570" indent="-229870">
              <a:lnSpc>
                <a:spcPct val="100000"/>
              </a:lnSpc>
              <a:spcBef>
                <a:spcPts val="455"/>
              </a:spcBef>
              <a:buChar char="•"/>
              <a:tabLst>
                <a:tab pos="242570" algn="l"/>
              </a:tabLst>
            </a:pPr>
            <a:r>
              <a:rPr dirty="0" sz="2200" b="1">
                <a:latin typeface="Trebuchet MS"/>
                <a:cs typeface="Trebuchet MS"/>
              </a:rPr>
              <a:t>Barry</a:t>
            </a:r>
            <a:r>
              <a:rPr dirty="0" sz="2200" spc="-55" b="1">
                <a:latin typeface="Trebuchet MS"/>
                <a:cs typeface="Trebuchet MS"/>
              </a:rPr>
              <a:t> </a:t>
            </a:r>
            <a:r>
              <a:rPr dirty="0" sz="2200" spc="-10" b="1">
                <a:latin typeface="Trebuchet MS"/>
                <a:cs typeface="Trebuchet MS"/>
              </a:rPr>
              <a:t>Taylor</a:t>
            </a:r>
            <a:endParaRPr sz="2200">
              <a:latin typeface="Trebuchet MS"/>
              <a:cs typeface="Trebuchet MS"/>
            </a:endParaRPr>
          </a:p>
          <a:p>
            <a:pPr marL="242570" indent="-229870">
              <a:lnSpc>
                <a:spcPct val="100000"/>
              </a:lnSpc>
              <a:spcBef>
                <a:spcPts val="550"/>
              </a:spcBef>
              <a:buChar char="•"/>
              <a:tabLst>
                <a:tab pos="242570" algn="l"/>
              </a:tabLst>
            </a:pPr>
            <a:r>
              <a:rPr dirty="0" sz="2200" b="1">
                <a:latin typeface="Trebuchet MS"/>
                <a:cs typeface="Trebuchet MS"/>
              </a:rPr>
              <a:t>Huhana</a:t>
            </a:r>
            <a:r>
              <a:rPr dirty="0" sz="2200" spc="-10" b="1">
                <a:latin typeface="Trebuchet MS"/>
                <a:cs typeface="Trebuchet MS"/>
              </a:rPr>
              <a:t> </a:t>
            </a:r>
            <a:r>
              <a:rPr dirty="0" sz="2200" b="1">
                <a:latin typeface="Trebuchet MS"/>
                <a:cs typeface="Trebuchet MS"/>
              </a:rPr>
              <a:t>Ramsey</a:t>
            </a:r>
            <a:r>
              <a:rPr dirty="0" sz="2200" spc="-10" b="1">
                <a:latin typeface="Trebuchet MS"/>
                <a:cs typeface="Trebuchet MS"/>
              </a:rPr>
              <a:t> (COMET)</a:t>
            </a:r>
            <a:endParaRPr sz="2200">
              <a:latin typeface="Trebuchet MS"/>
              <a:cs typeface="Trebuchet MS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23563" y="78230"/>
            <a:ext cx="1505743" cy="12508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9168" rIns="0" bIns="0" rtlCol="0" vert="horz">
            <a:spAutoFit/>
          </a:bodyPr>
          <a:lstStyle/>
          <a:p>
            <a:pPr marL="347980">
              <a:lnSpc>
                <a:spcPct val="100000"/>
              </a:lnSpc>
              <a:spcBef>
                <a:spcPts val="135"/>
              </a:spcBef>
            </a:pPr>
            <a:r>
              <a:rPr dirty="0" spc="70"/>
              <a:t>But!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07390" y="1352803"/>
            <a:ext cx="7612380" cy="310705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84150" marR="5080" indent="-171450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400" b="1">
                <a:latin typeface="Trebuchet MS"/>
                <a:cs typeface="Trebuchet MS"/>
              </a:rPr>
              <a:t>How</a:t>
            </a:r>
            <a:r>
              <a:rPr dirty="0" sz="2400" spc="-2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well</a:t>
            </a:r>
            <a:r>
              <a:rPr dirty="0" sz="2400" spc="-1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did</a:t>
            </a:r>
            <a:r>
              <a:rPr dirty="0" sz="2400" spc="-2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it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work</a:t>
            </a:r>
            <a:r>
              <a:rPr dirty="0" sz="2400" spc="-1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for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different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groups</a:t>
            </a:r>
            <a:r>
              <a:rPr dirty="0" sz="2400" spc="-1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within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spc="-25" b="1">
                <a:latin typeface="Trebuchet MS"/>
                <a:cs typeface="Trebuchet MS"/>
              </a:rPr>
              <a:t>the </a:t>
            </a:r>
            <a:r>
              <a:rPr dirty="0" sz="2400" spc="-10" b="1">
                <a:latin typeface="Trebuchet MS"/>
                <a:cs typeface="Trebuchet MS"/>
              </a:rPr>
              <a:t>population?</a:t>
            </a:r>
            <a:endParaRPr sz="2400">
              <a:latin typeface="Trebuchet MS"/>
              <a:cs typeface="Trebuchet MS"/>
            </a:endParaRPr>
          </a:p>
          <a:p>
            <a:pPr marL="184150" marR="175260" indent="-171450">
              <a:lnSpc>
                <a:spcPts val="2590"/>
              </a:lnSpc>
              <a:spcBef>
                <a:spcPts val="819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400" b="1">
                <a:latin typeface="Trebuchet MS"/>
                <a:cs typeface="Trebuchet MS"/>
              </a:rPr>
              <a:t>Clear</a:t>
            </a:r>
            <a:r>
              <a:rPr dirty="0" sz="2400" spc="-2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that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many</a:t>
            </a:r>
            <a:r>
              <a:rPr dirty="0" sz="2400" spc="-2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of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our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existing</a:t>
            </a:r>
            <a:r>
              <a:rPr dirty="0" sz="2400" spc="-2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sleep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guidelines</a:t>
            </a:r>
            <a:r>
              <a:rPr dirty="0" sz="2400" spc="-10" b="1">
                <a:latin typeface="Trebuchet MS"/>
                <a:cs typeface="Trebuchet MS"/>
              </a:rPr>
              <a:t> </a:t>
            </a:r>
            <a:r>
              <a:rPr dirty="0" sz="2400" spc="-25" b="1">
                <a:latin typeface="Trebuchet MS"/>
                <a:cs typeface="Trebuchet MS"/>
              </a:rPr>
              <a:t>do </a:t>
            </a:r>
            <a:r>
              <a:rPr dirty="0" sz="2400" b="1">
                <a:latin typeface="Trebuchet MS"/>
                <a:cs typeface="Trebuchet MS"/>
              </a:rPr>
              <a:t>not</a:t>
            </a:r>
            <a:r>
              <a:rPr dirty="0" sz="2400" spc="-2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fit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the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lived</a:t>
            </a:r>
            <a:r>
              <a:rPr dirty="0" sz="2400" spc="-2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realities</a:t>
            </a:r>
            <a:r>
              <a:rPr dirty="0" sz="2400" spc="-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of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many</a:t>
            </a:r>
            <a:r>
              <a:rPr dirty="0" sz="2400" spc="-15" b="1">
                <a:latin typeface="Trebuchet MS"/>
                <a:cs typeface="Trebuchet MS"/>
              </a:rPr>
              <a:t> </a:t>
            </a:r>
            <a:r>
              <a:rPr dirty="0" sz="2400" spc="-10" b="1">
                <a:latin typeface="Trebuchet MS"/>
                <a:cs typeface="Trebuchet MS"/>
              </a:rPr>
              <a:t>whānau</a:t>
            </a:r>
            <a:endParaRPr sz="2400">
              <a:latin typeface="Trebuchet MS"/>
              <a:cs typeface="Trebuchet MS"/>
            </a:endParaRPr>
          </a:p>
          <a:p>
            <a:pPr marL="184150" marR="17145" indent="-171450">
              <a:lnSpc>
                <a:spcPts val="2590"/>
              </a:lnSpc>
              <a:spcBef>
                <a:spcPts val="819"/>
              </a:spcBef>
              <a:buFont typeface="Arial"/>
              <a:buChar char="•"/>
              <a:tabLst>
                <a:tab pos="184150" algn="l"/>
              </a:tabLst>
            </a:pPr>
            <a:r>
              <a:rPr dirty="0" sz="2400" b="1">
                <a:latin typeface="Trebuchet MS"/>
                <a:cs typeface="Trebuchet MS"/>
              </a:rPr>
              <a:t>They</a:t>
            </a:r>
            <a:r>
              <a:rPr dirty="0" sz="2400" spc="-3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are</a:t>
            </a:r>
            <a:r>
              <a:rPr dirty="0" sz="2400" spc="-2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not</a:t>
            </a:r>
            <a:r>
              <a:rPr dirty="0" sz="2400" spc="-1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necessarily</a:t>
            </a:r>
            <a:r>
              <a:rPr dirty="0" sz="2400" spc="-2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the</a:t>
            </a:r>
            <a:r>
              <a:rPr dirty="0" sz="2400" spc="-2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messages</a:t>
            </a:r>
            <a:r>
              <a:rPr dirty="0" sz="2400" spc="-5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they</a:t>
            </a:r>
            <a:r>
              <a:rPr dirty="0" sz="2400" spc="-20" b="1">
                <a:latin typeface="Trebuchet MS"/>
                <a:cs typeface="Trebuchet MS"/>
              </a:rPr>
              <a:t> </a:t>
            </a:r>
            <a:r>
              <a:rPr dirty="0" sz="2400" b="1">
                <a:latin typeface="Trebuchet MS"/>
                <a:cs typeface="Trebuchet MS"/>
              </a:rPr>
              <a:t>want</a:t>
            </a:r>
            <a:r>
              <a:rPr dirty="0" sz="2400" spc="-10" b="1">
                <a:latin typeface="Trebuchet MS"/>
                <a:cs typeface="Trebuchet MS"/>
              </a:rPr>
              <a:t> </a:t>
            </a:r>
            <a:r>
              <a:rPr dirty="0" sz="2400" spc="-25" b="1">
                <a:latin typeface="Trebuchet MS"/>
                <a:cs typeface="Trebuchet MS"/>
              </a:rPr>
              <a:t>or </a:t>
            </a:r>
            <a:r>
              <a:rPr dirty="0" sz="2400" spc="-10" b="1">
                <a:latin typeface="Trebuchet MS"/>
                <a:cs typeface="Trebuchet MS"/>
              </a:rPr>
              <a:t>believe</a:t>
            </a:r>
            <a:endParaRPr sz="2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300">
              <a:latin typeface="Trebuchet MS"/>
              <a:cs typeface="Trebuchet MS"/>
            </a:endParaRPr>
          </a:p>
          <a:p>
            <a:pPr marL="183515" indent="-170815">
              <a:lnSpc>
                <a:spcPct val="100000"/>
              </a:lnSpc>
              <a:buFont typeface="Arial"/>
              <a:buChar char="•"/>
              <a:tabLst>
                <a:tab pos="183515" algn="l"/>
              </a:tabLst>
            </a:pPr>
            <a:r>
              <a:rPr dirty="0" u="sng" sz="2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So</a:t>
            </a:r>
            <a:r>
              <a:rPr dirty="0" u="sng" sz="2400" spc="-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2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how</a:t>
            </a:r>
            <a:r>
              <a:rPr dirty="0" u="sng" sz="2400" spc="-1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2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can</a:t>
            </a:r>
            <a:r>
              <a:rPr dirty="0" u="sng" sz="2400" spc="-1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2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we</a:t>
            </a:r>
            <a:r>
              <a:rPr dirty="0" u="sng" sz="2400" spc="-1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240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do it</a:t>
            </a:r>
            <a:r>
              <a:rPr dirty="0" u="sng" sz="2400" spc="-5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dirty="0" u="sng" sz="2400" spc="-10" b="1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better?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44030"/>
            <a:ext cx="9144000" cy="48554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9168" rIns="0" bIns="0" rtlCol="0" vert="horz">
            <a:spAutoFit/>
          </a:bodyPr>
          <a:lstStyle/>
          <a:p>
            <a:pPr marL="347980">
              <a:lnSpc>
                <a:spcPct val="100000"/>
              </a:lnSpc>
              <a:spcBef>
                <a:spcPts val="135"/>
              </a:spcBef>
            </a:pPr>
            <a:r>
              <a:rPr dirty="0" spc="75"/>
              <a:t>Pou</a:t>
            </a:r>
            <a:r>
              <a:rPr dirty="0" spc="-320"/>
              <a:t> </a:t>
            </a:r>
            <a:r>
              <a:rPr dirty="0" spc="-395"/>
              <a:t>1:</a:t>
            </a:r>
            <a:r>
              <a:rPr dirty="0" spc="-305"/>
              <a:t> </a:t>
            </a:r>
            <a:r>
              <a:rPr dirty="0" spc="80"/>
              <a:t>Rongo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835830" y="31923"/>
            <a:ext cx="2697480" cy="4979035"/>
            <a:chOff x="3835830" y="31923"/>
            <a:chExt cx="2697480" cy="497903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35830" y="31923"/>
              <a:ext cx="1972670" cy="326231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0098" y="2650034"/>
              <a:ext cx="1892866" cy="2360515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04943" y="1684020"/>
            <a:ext cx="3027045" cy="2463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Calibri"/>
                <a:cs typeface="Calibri"/>
              </a:rPr>
              <a:t>Using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wai,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kai,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and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nature</a:t>
            </a:r>
            <a:r>
              <a:rPr dirty="0" sz="2000" spc="-25" b="1">
                <a:latin typeface="Calibri"/>
                <a:cs typeface="Calibri"/>
              </a:rPr>
              <a:t> to </a:t>
            </a:r>
            <a:r>
              <a:rPr dirty="0" sz="2000" b="1">
                <a:latin typeface="Calibri"/>
                <a:cs typeface="Calibri"/>
              </a:rPr>
              <a:t>create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calm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before</a:t>
            </a:r>
            <a:r>
              <a:rPr dirty="0" sz="2000" spc="-50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bed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10" b="1">
                <a:latin typeface="Calibri"/>
                <a:cs typeface="Calibri"/>
              </a:rPr>
              <a:t>Wātaka</a:t>
            </a:r>
            <a:endParaRPr sz="2000">
              <a:latin typeface="Calibri"/>
              <a:cs typeface="Calibri"/>
            </a:endParaRPr>
          </a:p>
          <a:p>
            <a:pPr marL="12700" marR="351790"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Kāri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kai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-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infographics </a:t>
            </a:r>
            <a:r>
              <a:rPr dirty="0" sz="2000" b="1">
                <a:latin typeface="Calibri"/>
                <a:cs typeface="Calibri"/>
              </a:rPr>
              <a:t>Kiriata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kai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-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videos </a:t>
            </a:r>
            <a:r>
              <a:rPr dirty="0" sz="2000" b="1">
                <a:latin typeface="Calibri"/>
                <a:cs typeface="Calibri"/>
              </a:rPr>
              <a:t>Whānau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kai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-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recipes </a:t>
            </a:r>
            <a:r>
              <a:rPr dirty="0" sz="2000" b="1">
                <a:latin typeface="Calibri"/>
                <a:cs typeface="Calibri"/>
              </a:rPr>
              <a:t>Whānau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kai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in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our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whare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80361" y="0"/>
            <a:ext cx="2058941" cy="511597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9168" rIns="0" bIns="0" rtlCol="0" vert="horz">
            <a:spAutoFit/>
          </a:bodyPr>
          <a:lstStyle/>
          <a:p>
            <a:pPr marL="347980">
              <a:lnSpc>
                <a:spcPct val="100000"/>
              </a:lnSpc>
              <a:spcBef>
                <a:spcPts val="135"/>
              </a:spcBef>
            </a:pPr>
            <a:r>
              <a:rPr dirty="0" spc="75"/>
              <a:t>Pou</a:t>
            </a:r>
            <a:r>
              <a:rPr dirty="0" spc="-315"/>
              <a:t> </a:t>
            </a:r>
            <a:r>
              <a:rPr dirty="0" spc="-155"/>
              <a:t>2:</a:t>
            </a:r>
            <a:r>
              <a:rPr dirty="0" spc="-305"/>
              <a:t> </a:t>
            </a:r>
            <a:r>
              <a:rPr dirty="0" spc="70"/>
              <a:t>Uru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04943" y="1684020"/>
            <a:ext cx="3072130" cy="2768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Calibri"/>
                <a:cs typeface="Calibri"/>
              </a:rPr>
              <a:t>The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transition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to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sleep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phase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12700" marR="1741805">
              <a:lnSpc>
                <a:spcPct val="100000"/>
              </a:lnSpc>
              <a:spcBef>
                <a:spcPts val="5"/>
              </a:spcBef>
            </a:pPr>
            <a:r>
              <a:rPr dirty="0" sz="2000" spc="-10" b="1">
                <a:latin typeface="Calibri"/>
                <a:cs typeface="Calibri"/>
              </a:rPr>
              <a:t>Horoi Mirimiri </a:t>
            </a:r>
            <a:r>
              <a:rPr dirty="0" sz="2000" b="1">
                <a:latin typeface="Calibri"/>
                <a:cs typeface="Calibri"/>
              </a:rPr>
              <a:t>Karakia</a:t>
            </a:r>
            <a:r>
              <a:rPr dirty="0" sz="2000" spc="-80" b="1">
                <a:latin typeface="Calibri"/>
                <a:cs typeface="Calibri"/>
              </a:rPr>
              <a:t> </a:t>
            </a:r>
            <a:r>
              <a:rPr dirty="0" sz="2000" spc="-25" b="1">
                <a:latin typeface="Calibri"/>
                <a:cs typeface="Calibri"/>
              </a:rPr>
              <a:t>moe </a:t>
            </a:r>
            <a:r>
              <a:rPr dirty="0" sz="2000" spc="-10" b="1">
                <a:latin typeface="Calibri"/>
                <a:cs typeface="Calibri"/>
              </a:rPr>
              <a:t>Oriori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Sleep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story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latin typeface="Calibri"/>
                <a:cs typeface="Calibri"/>
              </a:rPr>
              <a:t>All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with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audio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and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lyrics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659430" y="388748"/>
            <a:ext cx="5485130" cy="4474210"/>
            <a:chOff x="3659430" y="388748"/>
            <a:chExt cx="5485130" cy="447421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45523" y="766999"/>
              <a:ext cx="2398476" cy="4095643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9430" y="3047495"/>
              <a:ext cx="3066365" cy="17835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59430" y="388748"/>
              <a:ext cx="3583006" cy="24164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4573" y="483576"/>
            <a:ext cx="2952493" cy="40270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9168" rIns="0" bIns="0" rtlCol="0" vert="horz">
            <a:spAutoFit/>
          </a:bodyPr>
          <a:lstStyle/>
          <a:p>
            <a:pPr marL="130175">
              <a:lnSpc>
                <a:spcPct val="100000"/>
              </a:lnSpc>
              <a:spcBef>
                <a:spcPts val="135"/>
              </a:spcBef>
            </a:pPr>
            <a:r>
              <a:rPr dirty="0" spc="75"/>
              <a:t>Pou</a:t>
            </a:r>
            <a:r>
              <a:rPr dirty="0" spc="-315"/>
              <a:t> </a:t>
            </a:r>
            <a:r>
              <a:rPr dirty="0" spc="-155"/>
              <a:t>3:</a:t>
            </a:r>
            <a:r>
              <a:rPr dirty="0" spc="-300"/>
              <a:t> </a:t>
            </a:r>
            <a:r>
              <a:rPr dirty="0" spc="60"/>
              <a:t>Whānau</a:t>
            </a:r>
            <a:r>
              <a:rPr dirty="0" spc="-315"/>
              <a:t> </a:t>
            </a:r>
            <a:r>
              <a:rPr dirty="0" spc="90"/>
              <a:t>support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979951" y="1199388"/>
            <a:ext cx="5685790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Calibri"/>
                <a:cs typeface="Calibri"/>
              </a:rPr>
              <a:t>Building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your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own</a:t>
            </a:r>
            <a:r>
              <a:rPr dirty="0" sz="2000" spc="-20" b="1">
                <a:latin typeface="Calibri"/>
                <a:cs typeface="Calibri"/>
              </a:rPr>
              <a:t> waka</a:t>
            </a:r>
            <a:endParaRPr sz="2000">
              <a:latin typeface="Calibri"/>
              <a:cs typeface="Calibri"/>
            </a:endParaRPr>
          </a:p>
          <a:p>
            <a:pPr marL="12700" marR="5080" indent="57150"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“</a:t>
            </a:r>
            <a:r>
              <a:rPr dirty="0" sz="2000">
                <a:latin typeface="Calibri"/>
                <a:cs typeface="Calibri"/>
              </a:rPr>
              <a:t>This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activity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is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designed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remind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whānau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10">
                <a:latin typeface="Calibri"/>
                <a:cs typeface="Calibri"/>
              </a:rPr>
              <a:t> existing </a:t>
            </a:r>
            <a:r>
              <a:rPr dirty="0" sz="2000">
                <a:latin typeface="Calibri"/>
                <a:cs typeface="Calibri"/>
              </a:rPr>
              <a:t>strengths,</a:t>
            </a:r>
            <a:r>
              <a:rPr dirty="0" sz="2000" spc="-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while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also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providing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ideas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and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directing </a:t>
            </a:r>
            <a:r>
              <a:rPr dirty="0" sz="2000">
                <a:latin typeface="Calibri"/>
                <a:cs typeface="Calibri"/>
              </a:rPr>
              <a:t>whānau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towards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other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forms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of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support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that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made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the </a:t>
            </a:r>
            <a:r>
              <a:rPr dirty="0" sz="2000">
                <a:latin typeface="Calibri"/>
                <a:cs typeface="Calibri"/>
              </a:rPr>
              <a:t>journey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through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parenthood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2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bit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easier”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5734573" y="483576"/>
            <a:ext cx="525780" cy="486409"/>
          </a:xfrm>
          <a:custGeom>
            <a:avLst/>
            <a:gdLst/>
            <a:ahLst/>
            <a:cxnLst/>
            <a:rect l="l" t="t" r="r" b="b"/>
            <a:pathLst>
              <a:path w="525779" h="486409">
                <a:moveTo>
                  <a:pt x="525550" y="0"/>
                </a:moveTo>
                <a:lnTo>
                  <a:pt x="0" y="0"/>
                </a:lnTo>
                <a:lnTo>
                  <a:pt x="0" y="486192"/>
                </a:lnTo>
                <a:lnTo>
                  <a:pt x="525550" y="486192"/>
                </a:lnTo>
                <a:lnTo>
                  <a:pt x="525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0" y="1667141"/>
            <a:ext cx="9144000" cy="3448685"/>
            <a:chOff x="0" y="1667141"/>
            <a:chExt cx="9144000" cy="344868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873802"/>
              <a:ext cx="5845055" cy="198706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2654287" y="1667141"/>
              <a:ext cx="5567045" cy="2762885"/>
            </a:xfrm>
            <a:custGeom>
              <a:avLst/>
              <a:gdLst/>
              <a:ahLst/>
              <a:cxnLst/>
              <a:rect l="l" t="t" r="r" b="b"/>
              <a:pathLst>
                <a:path w="5567045" h="2762885">
                  <a:moveTo>
                    <a:pt x="4075823" y="2342680"/>
                  </a:moveTo>
                  <a:lnTo>
                    <a:pt x="4025938" y="2342680"/>
                  </a:lnTo>
                  <a:lnTo>
                    <a:pt x="4011625" y="2342680"/>
                  </a:lnTo>
                  <a:lnTo>
                    <a:pt x="4009720" y="2370188"/>
                  </a:lnTo>
                  <a:lnTo>
                    <a:pt x="4075823" y="2342680"/>
                  </a:lnTo>
                  <a:close/>
                </a:path>
                <a:path w="5567045" h="2762885">
                  <a:moveTo>
                    <a:pt x="5364289" y="230174"/>
                  </a:moveTo>
                  <a:lnTo>
                    <a:pt x="5268468" y="228180"/>
                  </a:lnTo>
                  <a:lnTo>
                    <a:pt x="5280711" y="254000"/>
                  </a:lnTo>
                  <a:lnTo>
                    <a:pt x="1331912" y="2127212"/>
                  </a:lnTo>
                  <a:lnTo>
                    <a:pt x="1968" y="2034984"/>
                  </a:lnTo>
                  <a:lnTo>
                    <a:pt x="0" y="2063496"/>
                  </a:lnTo>
                  <a:lnTo>
                    <a:pt x="1279220" y="2152205"/>
                  </a:lnTo>
                  <a:lnTo>
                    <a:pt x="47612" y="2736456"/>
                  </a:lnTo>
                  <a:lnTo>
                    <a:pt x="59867" y="2762275"/>
                  </a:lnTo>
                  <a:lnTo>
                    <a:pt x="1337398" y="2156244"/>
                  </a:lnTo>
                  <a:lnTo>
                    <a:pt x="4011688" y="2341689"/>
                  </a:lnTo>
                  <a:lnTo>
                    <a:pt x="4026001" y="2341689"/>
                  </a:lnTo>
                  <a:lnTo>
                    <a:pt x="4078198" y="2341689"/>
                  </a:lnTo>
                  <a:lnTo>
                    <a:pt x="4098201" y="2333358"/>
                  </a:lnTo>
                  <a:lnTo>
                    <a:pt x="4015638" y="2284679"/>
                  </a:lnTo>
                  <a:lnTo>
                    <a:pt x="4013670" y="2313178"/>
                  </a:lnTo>
                  <a:lnTo>
                    <a:pt x="1390091" y="2131250"/>
                  </a:lnTo>
                  <a:lnTo>
                    <a:pt x="5292966" y="279819"/>
                  </a:lnTo>
                  <a:lnTo>
                    <a:pt x="5305209" y="305638"/>
                  </a:lnTo>
                  <a:lnTo>
                    <a:pt x="5350434" y="247878"/>
                  </a:lnTo>
                  <a:lnTo>
                    <a:pt x="5364289" y="230174"/>
                  </a:lnTo>
                  <a:close/>
                </a:path>
                <a:path w="5567045" h="2762885">
                  <a:moveTo>
                    <a:pt x="5566511" y="20434"/>
                  </a:moveTo>
                  <a:lnTo>
                    <a:pt x="5472874" y="0"/>
                  </a:lnTo>
                  <a:lnTo>
                    <a:pt x="5479910" y="27698"/>
                  </a:lnTo>
                  <a:lnTo>
                    <a:pt x="612927" y="1264437"/>
                  </a:lnTo>
                  <a:lnTo>
                    <a:pt x="619963" y="1292136"/>
                  </a:lnTo>
                  <a:lnTo>
                    <a:pt x="5486946" y="55397"/>
                  </a:lnTo>
                  <a:lnTo>
                    <a:pt x="5493982" y="83096"/>
                  </a:lnTo>
                  <a:lnTo>
                    <a:pt x="5562181" y="24180"/>
                  </a:lnTo>
                  <a:lnTo>
                    <a:pt x="5566511" y="2043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13210" y="2526148"/>
              <a:ext cx="1830788" cy="25895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58419" rIns="0" bIns="0" rtlCol="0" vert="horz">
            <a:spAutoFit/>
          </a:bodyPr>
          <a:lstStyle/>
          <a:p>
            <a:pPr marL="12700" marR="5080">
              <a:lnSpc>
                <a:spcPts val="3100"/>
              </a:lnSpc>
              <a:spcBef>
                <a:spcPts val="459"/>
              </a:spcBef>
            </a:pPr>
            <a:r>
              <a:rPr dirty="0" sz="2850" spc="55"/>
              <a:t>How</a:t>
            </a:r>
            <a:r>
              <a:rPr dirty="0" sz="2850" spc="-170"/>
              <a:t> </a:t>
            </a:r>
            <a:r>
              <a:rPr dirty="0" sz="2850"/>
              <a:t>is</a:t>
            </a:r>
            <a:r>
              <a:rPr dirty="0" sz="2850" spc="-165"/>
              <a:t> </a:t>
            </a:r>
            <a:r>
              <a:rPr dirty="0" sz="2850"/>
              <a:t>Moemoeā</a:t>
            </a:r>
            <a:r>
              <a:rPr dirty="0" sz="2850" spc="-175"/>
              <a:t> </a:t>
            </a:r>
            <a:r>
              <a:rPr dirty="0" sz="2850"/>
              <a:t>different?</a:t>
            </a:r>
            <a:r>
              <a:rPr dirty="0" sz="2850" spc="-170"/>
              <a:t> </a:t>
            </a:r>
            <a:r>
              <a:rPr dirty="0" sz="2850" spc="-225"/>
              <a:t>e.g.</a:t>
            </a:r>
            <a:r>
              <a:rPr dirty="0" sz="2850" spc="-165"/>
              <a:t> </a:t>
            </a:r>
            <a:r>
              <a:rPr dirty="0" sz="2750" spc="50"/>
              <a:t>the</a:t>
            </a:r>
            <a:r>
              <a:rPr dirty="0" sz="2750" spc="-160"/>
              <a:t> </a:t>
            </a:r>
            <a:r>
              <a:rPr dirty="0" sz="2750" spc="50"/>
              <a:t>Western </a:t>
            </a:r>
            <a:r>
              <a:rPr dirty="0" sz="2750" spc="60"/>
              <a:t>concept</a:t>
            </a:r>
            <a:r>
              <a:rPr dirty="0" sz="2750" spc="-275"/>
              <a:t> </a:t>
            </a:r>
            <a:r>
              <a:rPr dirty="0" sz="2750"/>
              <a:t>of</a:t>
            </a:r>
            <a:r>
              <a:rPr dirty="0" sz="2750" spc="-270"/>
              <a:t> </a:t>
            </a:r>
            <a:r>
              <a:rPr dirty="0" u="sng" sz="2750" spc="55">
                <a:uFill>
                  <a:solidFill>
                    <a:srgbClr val="000000"/>
                  </a:solidFill>
                </a:uFill>
              </a:rPr>
              <a:t>bedtime</a:t>
            </a:r>
            <a:r>
              <a:rPr dirty="0" u="sng" sz="2750" spc="-275">
                <a:uFill>
                  <a:solidFill>
                    <a:srgbClr val="000000"/>
                  </a:solidFill>
                </a:uFill>
              </a:rPr>
              <a:t> </a:t>
            </a:r>
            <a:r>
              <a:rPr dirty="0" u="sng" sz="2750" spc="50">
                <a:uFill>
                  <a:solidFill>
                    <a:srgbClr val="000000"/>
                  </a:solidFill>
                </a:uFill>
              </a:rPr>
              <a:t>routines</a:t>
            </a:r>
            <a:endParaRPr sz="2750"/>
          </a:p>
        </p:txBody>
      </p:sp>
      <p:grpSp>
        <p:nvGrpSpPr>
          <p:cNvPr id="3" name="object 3" descr=""/>
          <p:cNvGrpSpPr/>
          <p:nvPr/>
        </p:nvGrpSpPr>
        <p:grpSpPr>
          <a:xfrm>
            <a:off x="156388" y="1063889"/>
            <a:ext cx="5486400" cy="3735704"/>
            <a:chOff x="156388" y="1063889"/>
            <a:chExt cx="5486400" cy="3735704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6388" y="1063889"/>
              <a:ext cx="5442898" cy="373532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90747" y="3508762"/>
              <a:ext cx="5452110" cy="1200785"/>
            </a:xfrm>
            <a:custGeom>
              <a:avLst/>
              <a:gdLst/>
              <a:ahLst/>
              <a:cxnLst/>
              <a:rect l="l" t="t" r="r" b="b"/>
              <a:pathLst>
                <a:path w="5452110" h="1200785">
                  <a:moveTo>
                    <a:pt x="5451864" y="0"/>
                  </a:moveTo>
                  <a:lnTo>
                    <a:pt x="0" y="0"/>
                  </a:lnTo>
                  <a:lnTo>
                    <a:pt x="0" y="1200329"/>
                  </a:lnTo>
                  <a:lnTo>
                    <a:pt x="5451864" y="1200329"/>
                  </a:lnTo>
                  <a:lnTo>
                    <a:pt x="54518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85683" y="1128151"/>
            <a:ext cx="2550699" cy="47454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65677" y="3568648"/>
            <a:ext cx="2095500" cy="33020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74833" y="1799365"/>
            <a:ext cx="3060699" cy="72390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66162" y="2607062"/>
            <a:ext cx="2819400" cy="901700"/>
          </a:xfrm>
          <a:prstGeom prst="rect">
            <a:avLst/>
          </a:prstGeom>
        </p:spPr>
      </p:pic>
      <p:sp>
        <p:nvSpPr>
          <p:cNvPr id="10" name="object 10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dirty="0" b="0">
                <a:latin typeface="Calibri"/>
                <a:cs typeface="Calibri"/>
              </a:rPr>
              <a:t>“It’s</a:t>
            </a:r>
            <a:r>
              <a:rPr dirty="0" spc="-6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</a:t>
            </a:r>
            <a:r>
              <a:rPr dirty="0" spc="-4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good</a:t>
            </a:r>
            <a:r>
              <a:rPr dirty="0" spc="-4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idea</a:t>
            </a:r>
            <a:r>
              <a:rPr dirty="0" spc="-4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to</a:t>
            </a:r>
            <a:r>
              <a:rPr dirty="0" spc="-5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keep</a:t>
            </a:r>
            <a:r>
              <a:rPr dirty="0" spc="-4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your</a:t>
            </a:r>
            <a:r>
              <a:rPr dirty="0" spc="-40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child’s </a:t>
            </a:r>
            <a:r>
              <a:rPr dirty="0" b="0">
                <a:latin typeface="Calibri"/>
                <a:cs typeface="Calibri"/>
              </a:rPr>
              <a:t>bedtime</a:t>
            </a:r>
            <a:r>
              <a:rPr dirty="0" spc="-3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routine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and</a:t>
            </a:r>
            <a:r>
              <a:rPr dirty="0" spc="-25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bedtime</a:t>
            </a:r>
            <a:r>
              <a:rPr dirty="0" spc="-2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at</a:t>
            </a:r>
            <a:r>
              <a:rPr dirty="0" spc="-25" b="0">
                <a:latin typeface="Calibri"/>
                <a:cs typeface="Calibri"/>
              </a:rPr>
              <a:t> </a:t>
            </a:r>
            <a:r>
              <a:rPr dirty="0" spc="-10" b="0">
                <a:latin typeface="Calibri"/>
                <a:cs typeface="Calibri"/>
              </a:rPr>
              <a:t>around </a:t>
            </a:r>
            <a:r>
              <a:rPr dirty="0" b="0">
                <a:latin typeface="Calibri"/>
                <a:cs typeface="Calibri"/>
              </a:rPr>
              <a:t>the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same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time</a:t>
            </a:r>
            <a:r>
              <a:rPr dirty="0" spc="-10" b="0">
                <a:latin typeface="Calibri"/>
                <a:cs typeface="Calibri"/>
              </a:rPr>
              <a:t> </a:t>
            </a:r>
            <a:r>
              <a:rPr dirty="0" b="0">
                <a:latin typeface="Calibri"/>
                <a:cs typeface="Calibri"/>
              </a:rPr>
              <a:t>each</a:t>
            </a:r>
            <a:r>
              <a:rPr dirty="0" spc="-10" b="0">
                <a:latin typeface="Calibri"/>
                <a:cs typeface="Calibri"/>
              </a:rPr>
              <a:t> night.”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5056" rIns="0" bIns="0" rtlCol="0" vert="horz">
            <a:spAutoFit/>
          </a:bodyPr>
          <a:lstStyle/>
          <a:p>
            <a:pPr marL="176530">
              <a:lnSpc>
                <a:spcPct val="100000"/>
              </a:lnSpc>
              <a:spcBef>
                <a:spcPts val="135"/>
              </a:spcBef>
            </a:pPr>
            <a:r>
              <a:rPr dirty="0" spc="100"/>
              <a:t>How</a:t>
            </a:r>
            <a:r>
              <a:rPr dirty="0" spc="-315"/>
              <a:t> </a:t>
            </a:r>
            <a:r>
              <a:rPr dirty="0" spc="65"/>
              <a:t>is</a:t>
            </a:r>
            <a:r>
              <a:rPr dirty="0" spc="-310"/>
              <a:t> </a:t>
            </a:r>
            <a:r>
              <a:rPr dirty="0" spc="80"/>
              <a:t>Moemoeā</a:t>
            </a:r>
            <a:r>
              <a:rPr dirty="0" spc="-315"/>
              <a:t> </a:t>
            </a:r>
            <a:r>
              <a:rPr dirty="0" spc="70"/>
              <a:t>different?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4042806" y="1007099"/>
            <a:ext cx="5032375" cy="3866515"/>
            <a:chOff x="4042806" y="1007099"/>
            <a:chExt cx="5032375" cy="386651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8683" y="1248768"/>
              <a:ext cx="1906304" cy="338316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42806" y="1007099"/>
              <a:ext cx="3125877" cy="3866503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372037" y="1255267"/>
            <a:ext cx="3385820" cy="332676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183515">
              <a:lnSpc>
                <a:spcPct val="100800"/>
              </a:lnSpc>
              <a:spcBef>
                <a:spcPts val="75"/>
              </a:spcBef>
              <a:buSzPct val="83333"/>
              <a:buChar char="•"/>
              <a:tabLst>
                <a:tab pos="196215" algn="l"/>
              </a:tabLst>
            </a:pPr>
            <a:r>
              <a:rPr dirty="0" sz="2400" b="1">
                <a:latin typeface="Calibri"/>
                <a:cs typeface="Calibri"/>
              </a:rPr>
              <a:t>We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use</a:t>
            </a:r>
            <a:r>
              <a:rPr dirty="0" sz="2400" spc="-45" b="1">
                <a:latin typeface="Calibri"/>
                <a:cs typeface="Calibri"/>
              </a:rPr>
              <a:t> </a:t>
            </a:r>
            <a:r>
              <a:rPr dirty="0" u="heavy" sz="240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ritual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rather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than </a:t>
            </a:r>
            <a:r>
              <a:rPr dirty="0" u="heavy" sz="2400" spc="-10" b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routine</a:t>
            </a:r>
            <a:endParaRPr sz="2400">
              <a:latin typeface="Calibri"/>
              <a:cs typeface="Calibri"/>
            </a:endParaRPr>
          </a:p>
          <a:p>
            <a:pPr marL="12700" marR="421640" indent="219710">
              <a:lnSpc>
                <a:spcPct val="100800"/>
              </a:lnSpc>
              <a:buChar char="•"/>
              <a:tabLst>
                <a:tab pos="232410" algn="l"/>
              </a:tabLst>
            </a:pPr>
            <a:r>
              <a:rPr dirty="0" sz="2400" b="1">
                <a:latin typeface="Calibri"/>
                <a:cs typeface="Calibri"/>
              </a:rPr>
              <a:t>keeps</a:t>
            </a:r>
            <a:r>
              <a:rPr dirty="0" sz="2400" spc="-6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many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of</a:t>
            </a:r>
            <a:r>
              <a:rPr dirty="0" sz="2400" spc="-5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the </a:t>
            </a:r>
            <a:r>
              <a:rPr dirty="0" sz="2400" b="1">
                <a:latin typeface="Calibri"/>
                <a:cs typeface="Calibri"/>
              </a:rPr>
              <a:t>essential</a:t>
            </a:r>
            <a:r>
              <a:rPr dirty="0" sz="2400" spc="-2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elements,</a:t>
            </a:r>
            <a:r>
              <a:rPr dirty="0" sz="2400" spc="-10" b="1">
                <a:latin typeface="Calibri"/>
                <a:cs typeface="Calibri"/>
              </a:rPr>
              <a:t> </a:t>
            </a:r>
            <a:r>
              <a:rPr dirty="0" sz="2400" spc="-25" b="1">
                <a:latin typeface="Calibri"/>
                <a:cs typeface="Calibri"/>
              </a:rPr>
              <a:t>but</a:t>
            </a:r>
            <a:endParaRPr sz="2400">
              <a:latin typeface="Calibri"/>
              <a:cs typeface="Calibri"/>
            </a:endParaRPr>
          </a:p>
          <a:p>
            <a:pPr marL="12700" marR="27305" indent="219710">
              <a:lnSpc>
                <a:spcPts val="2780"/>
              </a:lnSpc>
              <a:spcBef>
                <a:spcPts val="200"/>
              </a:spcBef>
              <a:buChar char="•"/>
              <a:tabLst>
                <a:tab pos="232410" algn="l"/>
              </a:tabLst>
            </a:pPr>
            <a:r>
              <a:rPr dirty="0" sz="2400" b="1">
                <a:latin typeface="Calibri"/>
                <a:cs typeface="Calibri"/>
              </a:rPr>
              <a:t>adds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connection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to</a:t>
            </a:r>
            <a:r>
              <a:rPr dirty="0" sz="2400" spc="-3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te</a:t>
            </a:r>
            <a:r>
              <a:rPr dirty="0" sz="2400" spc="-25" b="1">
                <a:latin typeface="Calibri"/>
                <a:cs typeface="Calibri"/>
              </a:rPr>
              <a:t> ao </a:t>
            </a:r>
            <a:r>
              <a:rPr dirty="0" sz="2400" spc="-10" b="1">
                <a:latin typeface="Calibri"/>
                <a:cs typeface="Calibri"/>
              </a:rPr>
              <a:t>Māori</a:t>
            </a:r>
            <a:endParaRPr sz="2400">
              <a:latin typeface="Calibri"/>
              <a:cs typeface="Calibri"/>
            </a:endParaRPr>
          </a:p>
          <a:p>
            <a:pPr marL="12700" marR="70485" indent="219710">
              <a:lnSpc>
                <a:spcPts val="2900"/>
              </a:lnSpc>
              <a:spcBef>
                <a:spcPts val="35"/>
              </a:spcBef>
              <a:buChar char="•"/>
              <a:tabLst>
                <a:tab pos="232410" algn="l"/>
              </a:tabLst>
            </a:pPr>
            <a:r>
              <a:rPr dirty="0" sz="2400" b="1">
                <a:latin typeface="Calibri"/>
                <a:cs typeface="Calibri"/>
              </a:rPr>
              <a:t>and</a:t>
            </a:r>
            <a:r>
              <a:rPr dirty="0" sz="2400" spc="-55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removes</a:t>
            </a:r>
            <a:r>
              <a:rPr dirty="0" sz="2400" spc="-35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time </a:t>
            </a:r>
            <a:r>
              <a:rPr dirty="0" sz="2400" b="1">
                <a:latin typeface="Calibri"/>
                <a:cs typeface="Calibri"/>
              </a:rPr>
              <a:t>pressure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that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can</a:t>
            </a:r>
            <a:r>
              <a:rPr dirty="0" sz="2400" spc="-4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produce guilt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2024-04-09T07:42:04Z</dcterms:created>
  <dcterms:modified xsi:type="dcterms:W3CDTF">2024-04-09T07:42:04Z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2024-04-04T00:00:00Z</vt:filetime>
  </property>
  <property fmtid="{D5CDD505-2E9C-101B-9397-08002B2CF9AE}" pid="3" name="LastSaved">
    <vt:filetime>2024-04-09T00:00:00Z</vt:filetime>
  </property>
  <property fmtid="{D5CDD505-2E9C-101B-9397-08002B2CF9AE}" pid="4" name="Producer">
    <vt:lpwstr>macOS Version 13.6 (Build 22G120) Quartz PDFContext</vt:lpwstr>
  </property>
</Properties>
</file>