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70" y="4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39947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9947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9947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39947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282372" y="4525669"/>
            <a:ext cx="1860550" cy="418465"/>
          </a:xfrm>
          <a:custGeom>
            <a:avLst/>
            <a:gdLst/>
            <a:ahLst/>
            <a:cxnLst/>
            <a:rect l="l" t="t" r="r" b="b"/>
            <a:pathLst>
              <a:path w="1860550" h="418464">
                <a:moveTo>
                  <a:pt x="1860092" y="0"/>
                </a:moveTo>
                <a:lnTo>
                  <a:pt x="0" y="0"/>
                </a:lnTo>
                <a:lnTo>
                  <a:pt x="91981" y="208635"/>
                </a:lnTo>
                <a:lnTo>
                  <a:pt x="0" y="417842"/>
                </a:lnTo>
                <a:lnTo>
                  <a:pt x="1860092" y="417842"/>
                </a:lnTo>
                <a:lnTo>
                  <a:pt x="1860092" y="0"/>
                </a:lnTo>
                <a:close/>
              </a:path>
            </a:pathLst>
          </a:custGeom>
          <a:solidFill>
            <a:srgbClr val="009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77563" y="4617351"/>
            <a:ext cx="0" cy="240029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0"/>
                </a:moveTo>
                <a:lnTo>
                  <a:pt x="0" y="239553"/>
                </a:lnTo>
              </a:path>
            </a:pathLst>
          </a:custGeom>
          <a:ln w="7118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173999" y="4592967"/>
            <a:ext cx="7620" cy="278130"/>
          </a:xfrm>
          <a:custGeom>
            <a:avLst/>
            <a:gdLst/>
            <a:ahLst/>
            <a:cxnLst/>
            <a:rect l="l" t="t" r="r" b="b"/>
            <a:pathLst>
              <a:path w="7620" h="278129">
                <a:moveTo>
                  <a:pt x="7112" y="274358"/>
                </a:moveTo>
                <a:lnTo>
                  <a:pt x="6070" y="271843"/>
                </a:lnTo>
                <a:lnTo>
                  <a:pt x="3556" y="270802"/>
                </a:lnTo>
                <a:lnTo>
                  <a:pt x="1041" y="271843"/>
                </a:lnTo>
                <a:lnTo>
                  <a:pt x="0" y="274358"/>
                </a:lnTo>
                <a:lnTo>
                  <a:pt x="1041" y="276872"/>
                </a:lnTo>
                <a:lnTo>
                  <a:pt x="3556" y="277914"/>
                </a:lnTo>
                <a:lnTo>
                  <a:pt x="6070" y="276872"/>
                </a:lnTo>
                <a:lnTo>
                  <a:pt x="7112" y="274358"/>
                </a:lnTo>
                <a:close/>
              </a:path>
              <a:path w="7620" h="278129">
                <a:moveTo>
                  <a:pt x="7112" y="3568"/>
                </a:moveTo>
                <a:lnTo>
                  <a:pt x="6070" y="1041"/>
                </a:lnTo>
                <a:lnTo>
                  <a:pt x="3556" y="0"/>
                </a:lnTo>
                <a:lnTo>
                  <a:pt x="1041" y="1041"/>
                </a:lnTo>
                <a:lnTo>
                  <a:pt x="0" y="3568"/>
                </a:lnTo>
                <a:lnTo>
                  <a:pt x="1041" y="6083"/>
                </a:lnTo>
                <a:lnTo>
                  <a:pt x="3556" y="7124"/>
                </a:lnTo>
                <a:lnTo>
                  <a:pt x="6070" y="6083"/>
                </a:lnTo>
                <a:lnTo>
                  <a:pt x="7112" y="35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48883" y="4523961"/>
            <a:ext cx="708052" cy="41435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7485596" y="4666995"/>
            <a:ext cx="1212215" cy="152400"/>
          </a:xfrm>
          <a:custGeom>
            <a:avLst/>
            <a:gdLst/>
            <a:ahLst/>
            <a:cxnLst/>
            <a:rect l="l" t="t" r="r" b="b"/>
            <a:pathLst>
              <a:path w="1212215" h="152400">
                <a:moveTo>
                  <a:pt x="49390" y="133083"/>
                </a:moveTo>
                <a:lnTo>
                  <a:pt x="21107" y="114884"/>
                </a:lnTo>
                <a:lnTo>
                  <a:pt x="16573" y="114630"/>
                </a:lnTo>
                <a:lnTo>
                  <a:pt x="16573" y="102920"/>
                </a:lnTo>
                <a:lnTo>
                  <a:pt x="20675" y="100444"/>
                </a:lnTo>
                <a:lnTo>
                  <a:pt x="32219" y="100444"/>
                </a:lnTo>
                <a:lnTo>
                  <a:pt x="38544" y="100787"/>
                </a:lnTo>
                <a:lnTo>
                  <a:pt x="44437" y="102146"/>
                </a:lnTo>
                <a:lnTo>
                  <a:pt x="44437" y="100444"/>
                </a:lnTo>
                <a:lnTo>
                  <a:pt x="44437" y="93345"/>
                </a:lnTo>
                <a:lnTo>
                  <a:pt x="39903" y="91808"/>
                </a:lnTo>
                <a:lnTo>
                  <a:pt x="31877" y="91211"/>
                </a:lnTo>
                <a:lnTo>
                  <a:pt x="28879" y="91211"/>
                </a:lnTo>
                <a:lnTo>
                  <a:pt x="18948" y="92202"/>
                </a:lnTo>
                <a:lnTo>
                  <a:pt x="11252" y="95351"/>
                </a:lnTo>
                <a:lnTo>
                  <a:pt x="6286" y="100876"/>
                </a:lnTo>
                <a:lnTo>
                  <a:pt x="4521" y="108991"/>
                </a:lnTo>
                <a:lnTo>
                  <a:pt x="6083" y="117309"/>
                </a:lnTo>
                <a:lnTo>
                  <a:pt x="10350" y="122402"/>
                </a:lnTo>
                <a:lnTo>
                  <a:pt x="16751" y="125069"/>
                </a:lnTo>
                <a:lnTo>
                  <a:pt x="24701" y="126072"/>
                </a:lnTo>
                <a:lnTo>
                  <a:pt x="32905" y="126504"/>
                </a:lnTo>
                <a:lnTo>
                  <a:pt x="37338" y="127101"/>
                </a:lnTo>
                <a:lnTo>
                  <a:pt x="37338" y="138811"/>
                </a:lnTo>
                <a:lnTo>
                  <a:pt x="34010" y="142138"/>
                </a:lnTo>
                <a:lnTo>
                  <a:pt x="20167" y="142138"/>
                </a:lnTo>
                <a:lnTo>
                  <a:pt x="11785" y="141630"/>
                </a:lnTo>
                <a:lnTo>
                  <a:pt x="5715" y="140004"/>
                </a:lnTo>
                <a:lnTo>
                  <a:pt x="5715" y="149326"/>
                </a:lnTo>
                <a:lnTo>
                  <a:pt x="12306" y="151460"/>
                </a:lnTo>
                <a:lnTo>
                  <a:pt x="20764" y="151892"/>
                </a:lnTo>
                <a:lnTo>
                  <a:pt x="23837" y="151892"/>
                </a:lnTo>
                <a:lnTo>
                  <a:pt x="34251" y="150736"/>
                </a:lnTo>
                <a:lnTo>
                  <a:pt x="42316" y="147256"/>
                </a:lnTo>
                <a:lnTo>
                  <a:pt x="46875" y="142138"/>
                </a:lnTo>
                <a:lnTo>
                  <a:pt x="47536" y="141401"/>
                </a:lnTo>
                <a:lnTo>
                  <a:pt x="49390" y="133083"/>
                </a:lnTo>
                <a:close/>
              </a:path>
              <a:path w="1212215" h="152400">
                <a:moveTo>
                  <a:pt x="55194" y="57937"/>
                </a:moveTo>
                <a:lnTo>
                  <a:pt x="50368" y="44513"/>
                </a:lnTo>
                <a:lnTo>
                  <a:pt x="47167" y="35636"/>
                </a:lnTo>
                <a:lnTo>
                  <a:pt x="38163" y="10591"/>
                </a:lnTo>
                <a:lnTo>
                  <a:pt x="35369" y="2832"/>
                </a:lnTo>
                <a:lnTo>
                  <a:pt x="35369" y="35636"/>
                </a:lnTo>
                <a:lnTo>
                  <a:pt x="19392" y="35636"/>
                </a:lnTo>
                <a:lnTo>
                  <a:pt x="23406" y="23495"/>
                </a:lnTo>
                <a:lnTo>
                  <a:pt x="25031" y="18453"/>
                </a:lnTo>
                <a:lnTo>
                  <a:pt x="26238" y="14262"/>
                </a:lnTo>
                <a:lnTo>
                  <a:pt x="27254" y="10591"/>
                </a:lnTo>
                <a:lnTo>
                  <a:pt x="27508" y="10591"/>
                </a:lnTo>
                <a:lnTo>
                  <a:pt x="29730" y="18453"/>
                </a:lnTo>
                <a:lnTo>
                  <a:pt x="31356" y="23495"/>
                </a:lnTo>
                <a:lnTo>
                  <a:pt x="35369" y="35636"/>
                </a:lnTo>
                <a:lnTo>
                  <a:pt x="35369" y="2832"/>
                </a:lnTo>
                <a:lnTo>
                  <a:pt x="34353" y="0"/>
                </a:lnTo>
                <a:lnTo>
                  <a:pt x="20853" y="0"/>
                </a:lnTo>
                <a:lnTo>
                  <a:pt x="0" y="57937"/>
                </a:lnTo>
                <a:lnTo>
                  <a:pt x="11874" y="57937"/>
                </a:lnTo>
                <a:lnTo>
                  <a:pt x="16230" y="44513"/>
                </a:lnTo>
                <a:lnTo>
                  <a:pt x="38366" y="44513"/>
                </a:lnTo>
                <a:lnTo>
                  <a:pt x="42811" y="57937"/>
                </a:lnTo>
                <a:lnTo>
                  <a:pt x="55194" y="57937"/>
                </a:lnTo>
                <a:close/>
              </a:path>
              <a:path w="1212215" h="152400">
                <a:moveTo>
                  <a:pt x="98869" y="92583"/>
                </a:moveTo>
                <a:lnTo>
                  <a:pt x="54610" y="92583"/>
                </a:lnTo>
                <a:lnTo>
                  <a:pt x="54610" y="101727"/>
                </a:lnTo>
                <a:lnTo>
                  <a:pt x="70840" y="101727"/>
                </a:lnTo>
                <a:lnTo>
                  <a:pt x="70840" y="150520"/>
                </a:lnTo>
                <a:lnTo>
                  <a:pt x="82638" y="150520"/>
                </a:lnTo>
                <a:lnTo>
                  <a:pt x="82638" y="101727"/>
                </a:lnTo>
                <a:lnTo>
                  <a:pt x="98869" y="101727"/>
                </a:lnTo>
                <a:lnTo>
                  <a:pt x="98869" y="92583"/>
                </a:lnTo>
                <a:close/>
              </a:path>
              <a:path w="1212215" h="152400">
                <a:moveTo>
                  <a:pt x="130492" y="33578"/>
                </a:moveTo>
                <a:lnTo>
                  <a:pt x="129273" y="32727"/>
                </a:lnTo>
                <a:lnTo>
                  <a:pt x="124688" y="29476"/>
                </a:lnTo>
                <a:lnTo>
                  <a:pt x="121272" y="27851"/>
                </a:lnTo>
                <a:lnTo>
                  <a:pt x="121272" y="27686"/>
                </a:lnTo>
                <a:lnTo>
                  <a:pt x="124167" y="25971"/>
                </a:lnTo>
                <a:lnTo>
                  <a:pt x="127152" y="24091"/>
                </a:lnTo>
                <a:lnTo>
                  <a:pt x="128790" y="23063"/>
                </a:lnTo>
                <a:lnTo>
                  <a:pt x="128790" y="10248"/>
                </a:lnTo>
                <a:lnTo>
                  <a:pt x="128130" y="8712"/>
                </a:lnTo>
                <a:lnTo>
                  <a:pt x="127330" y="6832"/>
                </a:lnTo>
                <a:lnTo>
                  <a:pt x="125031" y="4521"/>
                </a:lnTo>
                <a:lnTo>
                  <a:pt x="121513" y="939"/>
                </a:lnTo>
                <a:lnTo>
                  <a:pt x="118275" y="482"/>
                </a:lnTo>
                <a:lnTo>
                  <a:pt x="118275" y="38201"/>
                </a:lnTo>
                <a:lnTo>
                  <a:pt x="118275" y="43840"/>
                </a:lnTo>
                <a:lnTo>
                  <a:pt x="117665" y="46151"/>
                </a:lnTo>
                <a:lnTo>
                  <a:pt x="114858" y="48958"/>
                </a:lnTo>
                <a:lnTo>
                  <a:pt x="112458" y="49301"/>
                </a:lnTo>
                <a:lnTo>
                  <a:pt x="97421" y="49301"/>
                </a:lnTo>
                <a:lnTo>
                  <a:pt x="97421" y="32727"/>
                </a:lnTo>
                <a:lnTo>
                  <a:pt x="112458" y="32727"/>
                </a:lnTo>
                <a:lnTo>
                  <a:pt x="114858" y="33070"/>
                </a:lnTo>
                <a:lnTo>
                  <a:pt x="117665" y="35890"/>
                </a:lnTo>
                <a:lnTo>
                  <a:pt x="118275" y="38201"/>
                </a:lnTo>
                <a:lnTo>
                  <a:pt x="118275" y="482"/>
                </a:lnTo>
                <a:lnTo>
                  <a:pt x="116560" y="228"/>
                </a:lnTo>
                <a:lnTo>
                  <a:pt x="116560" y="13754"/>
                </a:lnTo>
                <a:lnTo>
                  <a:pt x="116560" y="19050"/>
                </a:lnTo>
                <a:lnTo>
                  <a:pt x="115785" y="21361"/>
                </a:lnTo>
                <a:lnTo>
                  <a:pt x="113233" y="23926"/>
                </a:lnTo>
                <a:lnTo>
                  <a:pt x="111010" y="24091"/>
                </a:lnTo>
                <a:lnTo>
                  <a:pt x="97421" y="24091"/>
                </a:lnTo>
                <a:lnTo>
                  <a:pt x="97421" y="8712"/>
                </a:lnTo>
                <a:lnTo>
                  <a:pt x="111010" y="8712"/>
                </a:lnTo>
                <a:lnTo>
                  <a:pt x="113233" y="8877"/>
                </a:lnTo>
                <a:lnTo>
                  <a:pt x="115785" y="11442"/>
                </a:lnTo>
                <a:lnTo>
                  <a:pt x="116560" y="13754"/>
                </a:lnTo>
                <a:lnTo>
                  <a:pt x="116560" y="228"/>
                </a:lnTo>
                <a:lnTo>
                  <a:pt x="115023" y="0"/>
                </a:lnTo>
                <a:lnTo>
                  <a:pt x="85623" y="0"/>
                </a:lnTo>
                <a:lnTo>
                  <a:pt x="85623" y="57937"/>
                </a:lnTo>
                <a:lnTo>
                  <a:pt x="116306" y="57937"/>
                </a:lnTo>
                <a:lnTo>
                  <a:pt x="122631" y="57429"/>
                </a:lnTo>
                <a:lnTo>
                  <a:pt x="128955" y="51104"/>
                </a:lnTo>
                <a:lnTo>
                  <a:pt x="129705" y="49301"/>
                </a:lnTo>
                <a:lnTo>
                  <a:pt x="130492" y="47421"/>
                </a:lnTo>
                <a:lnTo>
                  <a:pt x="130492" y="33578"/>
                </a:lnTo>
                <a:close/>
              </a:path>
              <a:path w="1212215" h="152400">
                <a:moveTo>
                  <a:pt x="152882" y="150520"/>
                </a:moveTo>
                <a:lnTo>
                  <a:pt x="148056" y="137109"/>
                </a:lnTo>
                <a:lnTo>
                  <a:pt x="144856" y="128219"/>
                </a:lnTo>
                <a:lnTo>
                  <a:pt x="135839" y="103174"/>
                </a:lnTo>
                <a:lnTo>
                  <a:pt x="133057" y="95453"/>
                </a:lnTo>
                <a:lnTo>
                  <a:pt x="133057" y="128219"/>
                </a:lnTo>
                <a:lnTo>
                  <a:pt x="117081" y="128219"/>
                </a:lnTo>
                <a:lnTo>
                  <a:pt x="121094" y="116078"/>
                </a:lnTo>
                <a:lnTo>
                  <a:pt x="122720" y="111036"/>
                </a:lnTo>
                <a:lnTo>
                  <a:pt x="124942" y="103174"/>
                </a:lnTo>
                <a:lnTo>
                  <a:pt x="125196" y="103174"/>
                </a:lnTo>
                <a:lnTo>
                  <a:pt x="126225" y="106857"/>
                </a:lnTo>
                <a:lnTo>
                  <a:pt x="127419" y="111036"/>
                </a:lnTo>
                <a:lnTo>
                  <a:pt x="129044" y="116078"/>
                </a:lnTo>
                <a:lnTo>
                  <a:pt x="133057" y="128219"/>
                </a:lnTo>
                <a:lnTo>
                  <a:pt x="133057" y="95453"/>
                </a:lnTo>
                <a:lnTo>
                  <a:pt x="132029" y="92583"/>
                </a:lnTo>
                <a:lnTo>
                  <a:pt x="118529" y="92583"/>
                </a:lnTo>
                <a:lnTo>
                  <a:pt x="97675" y="150520"/>
                </a:lnTo>
                <a:lnTo>
                  <a:pt x="109562" y="150520"/>
                </a:lnTo>
                <a:lnTo>
                  <a:pt x="113906" y="137109"/>
                </a:lnTo>
                <a:lnTo>
                  <a:pt x="136042" y="137109"/>
                </a:lnTo>
                <a:lnTo>
                  <a:pt x="140487" y="150520"/>
                </a:lnTo>
                <a:lnTo>
                  <a:pt x="152882" y="150520"/>
                </a:lnTo>
                <a:close/>
              </a:path>
              <a:path w="1212215" h="152400">
                <a:moveTo>
                  <a:pt x="181000" y="48793"/>
                </a:moveTo>
                <a:lnTo>
                  <a:pt x="154076" y="48793"/>
                </a:lnTo>
                <a:lnTo>
                  <a:pt x="154076" y="32981"/>
                </a:lnTo>
                <a:lnTo>
                  <a:pt x="176644" y="32981"/>
                </a:lnTo>
                <a:lnTo>
                  <a:pt x="176644" y="23837"/>
                </a:lnTo>
                <a:lnTo>
                  <a:pt x="154076" y="23837"/>
                </a:lnTo>
                <a:lnTo>
                  <a:pt x="154076" y="9144"/>
                </a:lnTo>
                <a:lnTo>
                  <a:pt x="180403" y="9144"/>
                </a:lnTo>
                <a:lnTo>
                  <a:pt x="180403" y="0"/>
                </a:lnTo>
                <a:lnTo>
                  <a:pt x="142290" y="0"/>
                </a:lnTo>
                <a:lnTo>
                  <a:pt x="142290" y="57937"/>
                </a:lnTo>
                <a:lnTo>
                  <a:pt x="181000" y="57937"/>
                </a:lnTo>
                <a:lnTo>
                  <a:pt x="181000" y="48793"/>
                </a:lnTo>
                <a:close/>
              </a:path>
              <a:path w="1212215" h="152400">
                <a:moveTo>
                  <a:pt x="208610" y="150520"/>
                </a:moveTo>
                <a:lnTo>
                  <a:pt x="194157" y="128562"/>
                </a:lnTo>
                <a:lnTo>
                  <a:pt x="193992" y="128295"/>
                </a:lnTo>
                <a:lnTo>
                  <a:pt x="197319" y="127609"/>
                </a:lnTo>
                <a:lnTo>
                  <a:pt x="200317" y="125818"/>
                </a:lnTo>
                <a:lnTo>
                  <a:pt x="202107" y="124117"/>
                </a:lnTo>
                <a:lnTo>
                  <a:pt x="204927" y="121297"/>
                </a:lnTo>
                <a:lnTo>
                  <a:pt x="205536" y="119583"/>
                </a:lnTo>
                <a:lnTo>
                  <a:pt x="206641" y="116509"/>
                </a:lnTo>
                <a:lnTo>
                  <a:pt x="194500" y="92760"/>
                </a:lnTo>
                <a:lnTo>
                  <a:pt x="194500" y="106857"/>
                </a:lnTo>
                <a:lnTo>
                  <a:pt x="194500" y="114287"/>
                </a:lnTo>
                <a:lnTo>
                  <a:pt x="193395" y="116509"/>
                </a:lnTo>
                <a:lnTo>
                  <a:pt x="192024" y="117868"/>
                </a:lnTo>
                <a:lnTo>
                  <a:pt x="190411" y="119583"/>
                </a:lnTo>
                <a:lnTo>
                  <a:pt x="187756" y="119405"/>
                </a:lnTo>
                <a:lnTo>
                  <a:pt x="173316" y="119405"/>
                </a:lnTo>
                <a:lnTo>
                  <a:pt x="173316" y="101727"/>
                </a:lnTo>
                <a:lnTo>
                  <a:pt x="187756" y="101727"/>
                </a:lnTo>
                <a:lnTo>
                  <a:pt x="190411" y="101638"/>
                </a:lnTo>
                <a:lnTo>
                  <a:pt x="193395" y="104635"/>
                </a:lnTo>
                <a:lnTo>
                  <a:pt x="194500" y="106857"/>
                </a:lnTo>
                <a:lnTo>
                  <a:pt x="194500" y="92760"/>
                </a:lnTo>
                <a:lnTo>
                  <a:pt x="193306" y="92583"/>
                </a:lnTo>
                <a:lnTo>
                  <a:pt x="161518" y="92583"/>
                </a:lnTo>
                <a:lnTo>
                  <a:pt x="161518" y="150520"/>
                </a:lnTo>
                <a:lnTo>
                  <a:pt x="173316" y="150520"/>
                </a:lnTo>
                <a:lnTo>
                  <a:pt x="173316" y="128562"/>
                </a:lnTo>
                <a:lnTo>
                  <a:pt x="180911" y="128562"/>
                </a:lnTo>
                <a:lnTo>
                  <a:pt x="195097" y="150520"/>
                </a:lnTo>
                <a:lnTo>
                  <a:pt x="208610" y="150520"/>
                </a:lnTo>
                <a:close/>
              </a:path>
              <a:path w="1212215" h="152400">
                <a:moveTo>
                  <a:pt x="230136" y="0"/>
                </a:moveTo>
                <a:lnTo>
                  <a:pt x="185864" y="0"/>
                </a:lnTo>
                <a:lnTo>
                  <a:pt x="185864" y="9144"/>
                </a:lnTo>
                <a:lnTo>
                  <a:pt x="202107" y="9144"/>
                </a:lnTo>
                <a:lnTo>
                  <a:pt x="202107" y="57937"/>
                </a:lnTo>
                <a:lnTo>
                  <a:pt x="213893" y="57937"/>
                </a:lnTo>
                <a:lnTo>
                  <a:pt x="213893" y="9144"/>
                </a:lnTo>
                <a:lnTo>
                  <a:pt x="230136" y="9144"/>
                </a:lnTo>
                <a:lnTo>
                  <a:pt x="230136" y="0"/>
                </a:lnTo>
                <a:close/>
              </a:path>
              <a:path w="1212215" h="152400">
                <a:moveTo>
                  <a:pt x="256971" y="92583"/>
                </a:moveTo>
                <a:lnTo>
                  <a:pt x="212699" y="92583"/>
                </a:lnTo>
                <a:lnTo>
                  <a:pt x="212699" y="101727"/>
                </a:lnTo>
                <a:lnTo>
                  <a:pt x="228942" y="101727"/>
                </a:lnTo>
                <a:lnTo>
                  <a:pt x="228942" y="150520"/>
                </a:lnTo>
                <a:lnTo>
                  <a:pt x="240741" y="150520"/>
                </a:lnTo>
                <a:lnTo>
                  <a:pt x="240741" y="101727"/>
                </a:lnTo>
                <a:lnTo>
                  <a:pt x="256971" y="101727"/>
                </a:lnTo>
                <a:lnTo>
                  <a:pt x="256971" y="92583"/>
                </a:lnTo>
                <a:close/>
              </a:path>
              <a:path w="1212215" h="152400">
                <a:moveTo>
                  <a:pt x="277139" y="0"/>
                </a:moveTo>
                <a:lnTo>
                  <a:pt x="232879" y="0"/>
                </a:lnTo>
                <a:lnTo>
                  <a:pt x="232879" y="9144"/>
                </a:lnTo>
                <a:lnTo>
                  <a:pt x="249110" y="9144"/>
                </a:lnTo>
                <a:lnTo>
                  <a:pt x="249110" y="57937"/>
                </a:lnTo>
                <a:lnTo>
                  <a:pt x="260908" y="57937"/>
                </a:lnTo>
                <a:lnTo>
                  <a:pt x="260908" y="9144"/>
                </a:lnTo>
                <a:lnTo>
                  <a:pt x="277139" y="9144"/>
                </a:lnTo>
                <a:lnTo>
                  <a:pt x="277139" y="0"/>
                </a:lnTo>
                <a:close/>
              </a:path>
              <a:path w="1212215" h="152400">
                <a:moveTo>
                  <a:pt x="324993" y="48793"/>
                </a:moveTo>
                <a:lnTo>
                  <a:pt x="298081" y="48793"/>
                </a:lnTo>
                <a:lnTo>
                  <a:pt x="298081" y="32981"/>
                </a:lnTo>
                <a:lnTo>
                  <a:pt x="320649" y="32981"/>
                </a:lnTo>
                <a:lnTo>
                  <a:pt x="320649" y="23837"/>
                </a:lnTo>
                <a:lnTo>
                  <a:pt x="298081" y="23837"/>
                </a:lnTo>
                <a:lnTo>
                  <a:pt x="298081" y="9144"/>
                </a:lnTo>
                <a:lnTo>
                  <a:pt x="324408" y="9144"/>
                </a:lnTo>
                <a:lnTo>
                  <a:pt x="324408" y="0"/>
                </a:lnTo>
                <a:lnTo>
                  <a:pt x="286296" y="0"/>
                </a:lnTo>
                <a:lnTo>
                  <a:pt x="286296" y="57937"/>
                </a:lnTo>
                <a:lnTo>
                  <a:pt x="324993" y="57937"/>
                </a:lnTo>
                <a:lnTo>
                  <a:pt x="324993" y="48793"/>
                </a:lnTo>
                <a:close/>
              </a:path>
              <a:path w="1212215" h="152400">
                <a:moveTo>
                  <a:pt x="383362" y="57937"/>
                </a:moveTo>
                <a:lnTo>
                  <a:pt x="368935" y="35979"/>
                </a:lnTo>
                <a:lnTo>
                  <a:pt x="368757" y="35712"/>
                </a:lnTo>
                <a:lnTo>
                  <a:pt x="372084" y="35026"/>
                </a:lnTo>
                <a:lnTo>
                  <a:pt x="375081" y="33235"/>
                </a:lnTo>
                <a:lnTo>
                  <a:pt x="376885" y="31534"/>
                </a:lnTo>
                <a:lnTo>
                  <a:pt x="379691" y="28702"/>
                </a:lnTo>
                <a:lnTo>
                  <a:pt x="380301" y="27000"/>
                </a:lnTo>
                <a:lnTo>
                  <a:pt x="381406" y="23926"/>
                </a:lnTo>
                <a:lnTo>
                  <a:pt x="369265" y="177"/>
                </a:lnTo>
                <a:lnTo>
                  <a:pt x="369265" y="14262"/>
                </a:lnTo>
                <a:lnTo>
                  <a:pt x="369265" y="21704"/>
                </a:lnTo>
                <a:lnTo>
                  <a:pt x="368160" y="23926"/>
                </a:lnTo>
                <a:lnTo>
                  <a:pt x="366788" y="25285"/>
                </a:lnTo>
                <a:lnTo>
                  <a:pt x="365163" y="27000"/>
                </a:lnTo>
                <a:lnTo>
                  <a:pt x="362521" y="26822"/>
                </a:lnTo>
                <a:lnTo>
                  <a:pt x="348081" y="26822"/>
                </a:lnTo>
                <a:lnTo>
                  <a:pt x="348081" y="9144"/>
                </a:lnTo>
                <a:lnTo>
                  <a:pt x="362521" y="9144"/>
                </a:lnTo>
                <a:lnTo>
                  <a:pt x="365163" y="9055"/>
                </a:lnTo>
                <a:lnTo>
                  <a:pt x="368160" y="12052"/>
                </a:lnTo>
                <a:lnTo>
                  <a:pt x="369265" y="14262"/>
                </a:lnTo>
                <a:lnTo>
                  <a:pt x="369265" y="177"/>
                </a:lnTo>
                <a:lnTo>
                  <a:pt x="368071" y="0"/>
                </a:lnTo>
                <a:lnTo>
                  <a:pt x="336283" y="0"/>
                </a:lnTo>
                <a:lnTo>
                  <a:pt x="336283" y="57937"/>
                </a:lnTo>
                <a:lnTo>
                  <a:pt x="348081" y="57937"/>
                </a:lnTo>
                <a:lnTo>
                  <a:pt x="348081" y="35979"/>
                </a:lnTo>
                <a:lnTo>
                  <a:pt x="355676" y="35979"/>
                </a:lnTo>
                <a:lnTo>
                  <a:pt x="369862" y="57937"/>
                </a:lnTo>
                <a:lnTo>
                  <a:pt x="383362" y="57937"/>
                </a:lnTo>
                <a:close/>
              </a:path>
              <a:path w="1212215" h="152400">
                <a:moveTo>
                  <a:pt x="850671" y="83604"/>
                </a:moveTo>
                <a:lnTo>
                  <a:pt x="827455" y="83604"/>
                </a:lnTo>
                <a:lnTo>
                  <a:pt x="827455" y="66573"/>
                </a:lnTo>
                <a:lnTo>
                  <a:pt x="847115" y="66573"/>
                </a:lnTo>
                <a:lnTo>
                  <a:pt x="847115" y="61531"/>
                </a:lnTo>
                <a:lnTo>
                  <a:pt x="827455" y="61531"/>
                </a:lnTo>
                <a:lnTo>
                  <a:pt x="827455" y="45427"/>
                </a:lnTo>
                <a:lnTo>
                  <a:pt x="850112" y="45427"/>
                </a:lnTo>
                <a:lnTo>
                  <a:pt x="850112" y="40373"/>
                </a:lnTo>
                <a:lnTo>
                  <a:pt x="820991" y="40373"/>
                </a:lnTo>
                <a:lnTo>
                  <a:pt x="820991" y="88646"/>
                </a:lnTo>
                <a:lnTo>
                  <a:pt x="850671" y="88646"/>
                </a:lnTo>
                <a:lnTo>
                  <a:pt x="850671" y="83604"/>
                </a:lnTo>
                <a:close/>
              </a:path>
              <a:path w="1212215" h="152400">
                <a:moveTo>
                  <a:pt x="909142" y="40373"/>
                </a:moveTo>
                <a:lnTo>
                  <a:pt x="874039" y="40373"/>
                </a:lnTo>
                <a:lnTo>
                  <a:pt x="874039" y="45427"/>
                </a:lnTo>
                <a:lnTo>
                  <a:pt x="888365" y="45427"/>
                </a:lnTo>
                <a:lnTo>
                  <a:pt x="888365" y="88646"/>
                </a:lnTo>
                <a:lnTo>
                  <a:pt x="894829" y="88646"/>
                </a:lnTo>
                <a:lnTo>
                  <a:pt x="894829" y="45427"/>
                </a:lnTo>
                <a:lnTo>
                  <a:pt x="909142" y="45427"/>
                </a:lnTo>
                <a:lnTo>
                  <a:pt x="909142" y="40373"/>
                </a:lnTo>
                <a:close/>
              </a:path>
              <a:path w="1212215" h="152400">
                <a:moveTo>
                  <a:pt x="923531" y="52336"/>
                </a:moveTo>
                <a:lnTo>
                  <a:pt x="917702" y="52336"/>
                </a:lnTo>
                <a:lnTo>
                  <a:pt x="917702" y="88646"/>
                </a:lnTo>
                <a:lnTo>
                  <a:pt x="923531" y="88646"/>
                </a:lnTo>
                <a:lnTo>
                  <a:pt x="923531" y="52336"/>
                </a:lnTo>
                <a:close/>
              </a:path>
              <a:path w="1212215" h="152400">
                <a:moveTo>
                  <a:pt x="924026" y="40373"/>
                </a:moveTo>
                <a:lnTo>
                  <a:pt x="917194" y="40373"/>
                </a:lnTo>
                <a:lnTo>
                  <a:pt x="917194" y="46990"/>
                </a:lnTo>
                <a:lnTo>
                  <a:pt x="924026" y="46990"/>
                </a:lnTo>
                <a:lnTo>
                  <a:pt x="924026" y="40373"/>
                </a:lnTo>
                <a:close/>
              </a:path>
              <a:path w="1212215" h="152400">
                <a:moveTo>
                  <a:pt x="969175" y="57175"/>
                </a:moveTo>
                <a:lnTo>
                  <a:pt x="968730" y="56667"/>
                </a:lnTo>
                <a:lnTo>
                  <a:pt x="964272" y="51701"/>
                </a:lnTo>
                <a:lnTo>
                  <a:pt x="963002" y="51701"/>
                </a:lnTo>
                <a:lnTo>
                  <a:pt x="963002" y="60312"/>
                </a:lnTo>
                <a:lnTo>
                  <a:pt x="963002" y="81038"/>
                </a:lnTo>
                <a:lnTo>
                  <a:pt x="958710" y="84315"/>
                </a:lnTo>
                <a:lnTo>
                  <a:pt x="948537" y="84315"/>
                </a:lnTo>
                <a:lnTo>
                  <a:pt x="945248" y="83527"/>
                </a:lnTo>
                <a:lnTo>
                  <a:pt x="943190" y="81610"/>
                </a:lnTo>
                <a:lnTo>
                  <a:pt x="943190" y="62014"/>
                </a:lnTo>
                <a:lnTo>
                  <a:pt x="945972" y="58597"/>
                </a:lnTo>
                <a:lnTo>
                  <a:pt x="949248" y="56667"/>
                </a:lnTo>
                <a:lnTo>
                  <a:pt x="959789" y="56667"/>
                </a:lnTo>
                <a:lnTo>
                  <a:pt x="963002" y="60312"/>
                </a:lnTo>
                <a:lnTo>
                  <a:pt x="963002" y="51701"/>
                </a:lnTo>
                <a:lnTo>
                  <a:pt x="949960" y="51701"/>
                </a:lnTo>
                <a:lnTo>
                  <a:pt x="945756" y="52984"/>
                </a:lnTo>
                <a:lnTo>
                  <a:pt x="942340" y="56603"/>
                </a:lnTo>
                <a:lnTo>
                  <a:pt x="941552" y="52336"/>
                </a:lnTo>
                <a:lnTo>
                  <a:pt x="937348" y="52336"/>
                </a:lnTo>
                <a:lnTo>
                  <a:pt x="937348" y="100609"/>
                </a:lnTo>
                <a:lnTo>
                  <a:pt x="943190" y="100609"/>
                </a:lnTo>
                <a:lnTo>
                  <a:pt x="943190" y="87160"/>
                </a:lnTo>
                <a:lnTo>
                  <a:pt x="945464" y="88646"/>
                </a:lnTo>
                <a:lnTo>
                  <a:pt x="949591" y="89293"/>
                </a:lnTo>
                <a:lnTo>
                  <a:pt x="952309" y="89293"/>
                </a:lnTo>
                <a:lnTo>
                  <a:pt x="959662" y="88138"/>
                </a:lnTo>
                <a:lnTo>
                  <a:pt x="961123" y="87160"/>
                </a:lnTo>
                <a:lnTo>
                  <a:pt x="964933" y="84620"/>
                </a:lnTo>
                <a:lnTo>
                  <a:pt x="965098" y="84315"/>
                </a:lnTo>
                <a:lnTo>
                  <a:pt x="968121" y="78689"/>
                </a:lnTo>
                <a:lnTo>
                  <a:pt x="969175" y="70294"/>
                </a:lnTo>
                <a:lnTo>
                  <a:pt x="969175" y="57175"/>
                </a:lnTo>
                <a:close/>
              </a:path>
              <a:path w="1212215" h="152400">
                <a:moveTo>
                  <a:pt x="1010412" y="52336"/>
                </a:moveTo>
                <a:lnTo>
                  <a:pt x="1004582" y="52336"/>
                </a:lnTo>
                <a:lnTo>
                  <a:pt x="1004582" y="78181"/>
                </a:lnTo>
                <a:lnTo>
                  <a:pt x="1001522" y="82105"/>
                </a:lnTo>
                <a:lnTo>
                  <a:pt x="997394" y="84175"/>
                </a:lnTo>
                <a:lnTo>
                  <a:pt x="987412" y="84175"/>
                </a:lnTo>
                <a:lnTo>
                  <a:pt x="985774" y="82181"/>
                </a:lnTo>
                <a:lnTo>
                  <a:pt x="985774" y="52336"/>
                </a:lnTo>
                <a:lnTo>
                  <a:pt x="979944" y="52336"/>
                </a:lnTo>
                <a:lnTo>
                  <a:pt x="979944" y="85598"/>
                </a:lnTo>
                <a:lnTo>
                  <a:pt x="982573" y="89293"/>
                </a:lnTo>
                <a:lnTo>
                  <a:pt x="996315" y="89293"/>
                </a:lnTo>
                <a:lnTo>
                  <a:pt x="1001090" y="87795"/>
                </a:lnTo>
                <a:lnTo>
                  <a:pt x="1004658" y="84175"/>
                </a:lnTo>
                <a:lnTo>
                  <a:pt x="1005293" y="83527"/>
                </a:lnTo>
                <a:lnTo>
                  <a:pt x="1006221" y="88646"/>
                </a:lnTo>
                <a:lnTo>
                  <a:pt x="1010412" y="88646"/>
                </a:lnTo>
                <a:lnTo>
                  <a:pt x="1010412" y="83527"/>
                </a:lnTo>
                <a:lnTo>
                  <a:pt x="1010412" y="52336"/>
                </a:lnTo>
                <a:close/>
              </a:path>
              <a:path w="1212215" h="152400">
                <a:moveTo>
                  <a:pt x="1070521" y="56743"/>
                </a:moveTo>
                <a:lnTo>
                  <a:pt x="1070292" y="56464"/>
                </a:lnTo>
                <a:lnTo>
                  <a:pt x="1066330" y="51485"/>
                </a:lnTo>
                <a:lnTo>
                  <a:pt x="1064768" y="51485"/>
                </a:lnTo>
                <a:lnTo>
                  <a:pt x="1064768" y="62382"/>
                </a:lnTo>
                <a:lnTo>
                  <a:pt x="1064691" y="66941"/>
                </a:lnTo>
                <a:lnTo>
                  <a:pt x="1046454" y="66941"/>
                </a:lnTo>
                <a:lnTo>
                  <a:pt x="1046810" y="63017"/>
                </a:lnTo>
                <a:lnTo>
                  <a:pt x="1064768" y="62382"/>
                </a:lnTo>
                <a:lnTo>
                  <a:pt x="1064768" y="51485"/>
                </a:lnTo>
                <a:lnTo>
                  <a:pt x="1046734" y="51485"/>
                </a:lnTo>
                <a:lnTo>
                  <a:pt x="1039977" y="56248"/>
                </a:lnTo>
                <a:lnTo>
                  <a:pt x="1039977" y="70497"/>
                </a:lnTo>
                <a:lnTo>
                  <a:pt x="1040955" y="78994"/>
                </a:lnTo>
                <a:lnTo>
                  <a:pt x="1044028" y="84912"/>
                </a:lnTo>
                <a:lnTo>
                  <a:pt x="1049375" y="88379"/>
                </a:lnTo>
                <a:lnTo>
                  <a:pt x="1057211" y="89509"/>
                </a:lnTo>
                <a:lnTo>
                  <a:pt x="1060411" y="89509"/>
                </a:lnTo>
                <a:lnTo>
                  <a:pt x="1065466" y="89154"/>
                </a:lnTo>
                <a:lnTo>
                  <a:pt x="1068959" y="87795"/>
                </a:lnTo>
                <a:lnTo>
                  <a:pt x="1068959" y="84531"/>
                </a:lnTo>
                <a:lnTo>
                  <a:pt x="1068959" y="82816"/>
                </a:lnTo>
                <a:lnTo>
                  <a:pt x="1065263" y="84251"/>
                </a:lnTo>
                <a:lnTo>
                  <a:pt x="1061262" y="84531"/>
                </a:lnTo>
                <a:lnTo>
                  <a:pt x="1054074" y="84531"/>
                </a:lnTo>
                <a:lnTo>
                  <a:pt x="1051153" y="83680"/>
                </a:lnTo>
                <a:lnTo>
                  <a:pt x="1047165" y="79679"/>
                </a:lnTo>
                <a:lnTo>
                  <a:pt x="1046518" y="76263"/>
                </a:lnTo>
                <a:lnTo>
                  <a:pt x="1046314" y="71704"/>
                </a:lnTo>
                <a:lnTo>
                  <a:pt x="1070165" y="71704"/>
                </a:lnTo>
                <a:lnTo>
                  <a:pt x="1070381" y="70065"/>
                </a:lnTo>
                <a:lnTo>
                  <a:pt x="1070521" y="67576"/>
                </a:lnTo>
                <a:lnTo>
                  <a:pt x="1070521" y="66941"/>
                </a:lnTo>
                <a:lnTo>
                  <a:pt x="1070521" y="56743"/>
                </a:lnTo>
                <a:close/>
              </a:path>
              <a:path w="1212215" h="152400">
                <a:moveTo>
                  <a:pt x="1136040" y="88646"/>
                </a:moveTo>
                <a:lnTo>
                  <a:pt x="1122527" y="69215"/>
                </a:lnTo>
                <a:lnTo>
                  <a:pt x="1122375" y="68999"/>
                </a:lnTo>
                <a:lnTo>
                  <a:pt x="1126007" y="68567"/>
                </a:lnTo>
                <a:lnTo>
                  <a:pt x="1128788" y="67424"/>
                </a:lnTo>
                <a:lnTo>
                  <a:pt x="1132052" y="64160"/>
                </a:lnTo>
                <a:lnTo>
                  <a:pt x="1133055" y="63157"/>
                </a:lnTo>
                <a:lnTo>
                  <a:pt x="1134478" y="59601"/>
                </a:lnTo>
                <a:lnTo>
                  <a:pt x="1134478" y="49987"/>
                </a:lnTo>
                <a:lnTo>
                  <a:pt x="1133271" y="46418"/>
                </a:lnTo>
                <a:lnTo>
                  <a:pt x="1132268" y="45427"/>
                </a:lnTo>
                <a:lnTo>
                  <a:pt x="1130846" y="44005"/>
                </a:lnTo>
                <a:lnTo>
                  <a:pt x="1128217" y="41224"/>
                </a:lnTo>
                <a:lnTo>
                  <a:pt x="1127721" y="41122"/>
                </a:lnTo>
                <a:lnTo>
                  <a:pt x="1127721" y="51409"/>
                </a:lnTo>
                <a:lnTo>
                  <a:pt x="1127721" y="58178"/>
                </a:lnTo>
                <a:lnTo>
                  <a:pt x="1127010" y="60591"/>
                </a:lnTo>
                <a:lnTo>
                  <a:pt x="1125512" y="61950"/>
                </a:lnTo>
                <a:lnTo>
                  <a:pt x="1123721" y="63728"/>
                </a:lnTo>
                <a:lnTo>
                  <a:pt x="1122019" y="64160"/>
                </a:lnTo>
                <a:lnTo>
                  <a:pt x="1106703" y="64160"/>
                </a:lnTo>
                <a:lnTo>
                  <a:pt x="1106703" y="45427"/>
                </a:lnTo>
                <a:lnTo>
                  <a:pt x="1122019" y="45427"/>
                </a:lnTo>
                <a:lnTo>
                  <a:pt x="1123721" y="45847"/>
                </a:lnTo>
                <a:lnTo>
                  <a:pt x="1125512" y="47637"/>
                </a:lnTo>
                <a:lnTo>
                  <a:pt x="1127010" y="48983"/>
                </a:lnTo>
                <a:lnTo>
                  <a:pt x="1127721" y="51409"/>
                </a:lnTo>
                <a:lnTo>
                  <a:pt x="1127721" y="41122"/>
                </a:lnTo>
                <a:lnTo>
                  <a:pt x="1124508" y="40373"/>
                </a:lnTo>
                <a:lnTo>
                  <a:pt x="1100226" y="40373"/>
                </a:lnTo>
                <a:lnTo>
                  <a:pt x="1100226" y="88646"/>
                </a:lnTo>
                <a:lnTo>
                  <a:pt x="1106703" y="88646"/>
                </a:lnTo>
                <a:lnTo>
                  <a:pt x="1106703" y="69215"/>
                </a:lnTo>
                <a:lnTo>
                  <a:pt x="1114958" y="69215"/>
                </a:lnTo>
                <a:lnTo>
                  <a:pt x="1128496" y="88646"/>
                </a:lnTo>
                <a:lnTo>
                  <a:pt x="1136040" y="88646"/>
                </a:lnTo>
                <a:close/>
              </a:path>
              <a:path w="1212215" h="152400">
                <a:moveTo>
                  <a:pt x="1174140" y="56743"/>
                </a:moveTo>
                <a:lnTo>
                  <a:pt x="1173911" y="56464"/>
                </a:lnTo>
                <a:lnTo>
                  <a:pt x="1169949" y="51485"/>
                </a:lnTo>
                <a:lnTo>
                  <a:pt x="1168374" y="51485"/>
                </a:lnTo>
                <a:lnTo>
                  <a:pt x="1168374" y="62382"/>
                </a:lnTo>
                <a:lnTo>
                  <a:pt x="1168311" y="66941"/>
                </a:lnTo>
                <a:lnTo>
                  <a:pt x="1150073" y="66941"/>
                </a:lnTo>
                <a:lnTo>
                  <a:pt x="1150429" y="63017"/>
                </a:lnTo>
                <a:lnTo>
                  <a:pt x="1168374" y="62382"/>
                </a:lnTo>
                <a:lnTo>
                  <a:pt x="1168374" y="51485"/>
                </a:lnTo>
                <a:lnTo>
                  <a:pt x="1150353" y="51485"/>
                </a:lnTo>
                <a:lnTo>
                  <a:pt x="1143596" y="56248"/>
                </a:lnTo>
                <a:lnTo>
                  <a:pt x="1143596" y="70497"/>
                </a:lnTo>
                <a:lnTo>
                  <a:pt x="1144574" y="78994"/>
                </a:lnTo>
                <a:lnTo>
                  <a:pt x="1147648" y="84912"/>
                </a:lnTo>
                <a:lnTo>
                  <a:pt x="1152994" y="88379"/>
                </a:lnTo>
                <a:lnTo>
                  <a:pt x="1160830" y="89509"/>
                </a:lnTo>
                <a:lnTo>
                  <a:pt x="1164031" y="89509"/>
                </a:lnTo>
                <a:lnTo>
                  <a:pt x="1169098" y="89154"/>
                </a:lnTo>
                <a:lnTo>
                  <a:pt x="1172578" y="87795"/>
                </a:lnTo>
                <a:lnTo>
                  <a:pt x="1172578" y="84531"/>
                </a:lnTo>
                <a:lnTo>
                  <a:pt x="1172578" y="82816"/>
                </a:lnTo>
                <a:lnTo>
                  <a:pt x="1168882" y="84251"/>
                </a:lnTo>
                <a:lnTo>
                  <a:pt x="1164894" y="84531"/>
                </a:lnTo>
                <a:lnTo>
                  <a:pt x="1157693" y="84531"/>
                </a:lnTo>
                <a:lnTo>
                  <a:pt x="1154772" y="83680"/>
                </a:lnTo>
                <a:lnTo>
                  <a:pt x="1150785" y="79679"/>
                </a:lnTo>
                <a:lnTo>
                  <a:pt x="1150137" y="76263"/>
                </a:lnTo>
                <a:lnTo>
                  <a:pt x="1149921" y="71704"/>
                </a:lnTo>
                <a:lnTo>
                  <a:pt x="1173784" y="71704"/>
                </a:lnTo>
                <a:lnTo>
                  <a:pt x="1174000" y="70065"/>
                </a:lnTo>
                <a:lnTo>
                  <a:pt x="1174140" y="67576"/>
                </a:lnTo>
                <a:lnTo>
                  <a:pt x="1174140" y="66941"/>
                </a:lnTo>
                <a:lnTo>
                  <a:pt x="1174140" y="56743"/>
                </a:lnTo>
                <a:close/>
              </a:path>
              <a:path w="1212215" h="152400">
                <a:moveTo>
                  <a:pt x="1211605" y="53340"/>
                </a:moveTo>
                <a:lnTo>
                  <a:pt x="1206906" y="51485"/>
                </a:lnTo>
                <a:lnTo>
                  <a:pt x="1194587" y="51485"/>
                </a:lnTo>
                <a:lnTo>
                  <a:pt x="1189101" y="51765"/>
                </a:lnTo>
                <a:lnTo>
                  <a:pt x="1185608" y="52768"/>
                </a:lnTo>
                <a:lnTo>
                  <a:pt x="1185608" y="57746"/>
                </a:lnTo>
                <a:lnTo>
                  <a:pt x="1190231" y="56667"/>
                </a:lnTo>
                <a:lnTo>
                  <a:pt x="1194092" y="56464"/>
                </a:lnTo>
                <a:lnTo>
                  <a:pt x="1203782" y="56464"/>
                </a:lnTo>
                <a:lnTo>
                  <a:pt x="1205776" y="57238"/>
                </a:lnTo>
                <a:lnTo>
                  <a:pt x="1205776" y="67221"/>
                </a:lnTo>
                <a:lnTo>
                  <a:pt x="1205776" y="71920"/>
                </a:lnTo>
                <a:lnTo>
                  <a:pt x="1205776" y="79756"/>
                </a:lnTo>
                <a:lnTo>
                  <a:pt x="1203998" y="82397"/>
                </a:lnTo>
                <a:lnTo>
                  <a:pt x="1201280" y="84251"/>
                </a:lnTo>
                <a:lnTo>
                  <a:pt x="1192161" y="84251"/>
                </a:lnTo>
                <a:lnTo>
                  <a:pt x="1188885" y="82956"/>
                </a:lnTo>
                <a:lnTo>
                  <a:pt x="1188885" y="75907"/>
                </a:lnTo>
                <a:lnTo>
                  <a:pt x="1189380" y="74701"/>
                </a:lnTo>
                <a:lnTo>
                  <a:pt x="1190167" y="73914"/>
                </a:lnTo>
                <a:lnTo>
                  <a:pt x="1191882" y="72339"/>
                </a:lnTo>
                <a:lnTo>
                  <a:pt x="1193304" y="71564"/>
                </a:lnTo>
                <a:lnTo>
                  <a:pt x="1200137" y="71564"/>
                </a:lnTo>
                <a:lnTo>
                  <a:pt x="1202918" y="71628"/>
                </a:lnTo>
                <a:lnTo>
                  <a:pt x="1205776" y="71920"/>
                </a:lnTo>
                <a:lnTo>
                  <a:pt x="1205776" y="67221"/>
                </a:lnTo>
                <a:lnTo>
                  <a:pt x="1202855" y="67005"/>
                </a:lnTo>
                <a:lnTo>
                  <a:pt x="1199781" y="66941"/>
                </a:lnTo>
                <a:lnTo>
                  <a:pt x="1193584" y="66941"/>
                </a:lnTo>
                <a:lnTo>
                  <a:pt x="1188593" y="67513"/>
                </a:lnTo>
                <a:lnTo>
                  <a:pt x="1183767" y="72339"/>
                </a:lnTo>
                <a:lnTo>
                  <a:pt x="1182801" y="74701"/>
                </a:lnTo>
                <a:lnTo>
                  <a:pt x="1182763" y="81318"/>
                </a:lnTo>
                <a:lnTo>
                  <a:pt x="1183690" y="84175"/>
                </a:lnTo>
                <a:lnTo>
                  <a:pt x="1185608" y="86093"/>
                </a:lnTo>
                <a:lnTo>
                  <a:pt x="1187894" y="88303"/>
                </a:lnTo>
                <a:lnTo>
                  <a:pt x="1191590" y="89293"/>
                </a:lnTo>
                <a:lnTo>
                  <a:pt x="1199781" y="89293"/>
                </a:lnTo>
                <a:lnTo>
                  <a:pt x="1203566" y="87731"/>
                </a:lnTo>
                <a:lnTo>
                  <a:pt x="1206627" y="84886"/>
                </a:lnTo>
                <a:lnTo>
                  <a:pt x="1207554" y="88646"/>
                </a:lnTo>
                <a:lnTo>
                  <a:pt x="1211605" y="88646"/>
                </a:lnTo>
                <a:lnTo>
                  <a:pt x="1211605" y="84886"/>
                </a:lnTo>
                <a:lnTo>
                  <a:pt x="1211605" y="84251"/>
                </a:lnTo>
                <a:lnTo>
                  <a:pt x="1211605" y="71564"/>
                </a:lnTo>
                <a:lnTo>
                  <a:pt x="1211605" y="67221"/>
                </a:lnTo>
                <a:lnTo>
                  <a:pt x="1211605" y="56464"/>
                </a:lnTo>
                <a:lnTo>
                  <a:pt x="1211605" y="53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338" y="136651"/>
            <a:ext cx="8501322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39947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35315" y="1470659"/>
            <a:ext cx="3806825" cy="2834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48096"/>
            <a:ext cx="9144000" cy="3995420"/>
            <a:chOff x="0" y="1148096"/>
            <a:chExt cx="9144000" cy="3995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48096"/>
              <a:ext cx="9144000" cy="39954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2090" y="1149112"/>
              <a:ext cx="910590" cy="1129030"/>
            </a:xfrm>
            <a:custGeom>
              <a:avLst/>
              <a:gdLst/>
              <a:ahLst/>
              <a:cxnLst/>
              <a:rect l="l" t="t" r="r" b="b"/>
              <a:pathLst>
                <a:path w="910590" h="1129030">
                  <a:moveTo>
                    <a:pt x="910064" y="0"/>
                  </a:moveTo>
                  <a:lnTo>
                    <a:pt x="0" y="0"/>
                  </a:lnTo>
                  <a:lnTo>
                    <a:pt x="0" y="1128734"/>
                  </a:lnTo>
                  <a:lnTo>
                    <a:pt x="446048" y="1002332"/>
                  </a:lnTo>
                  <a:lnTo>
                    <a:pt x="910064" y="1128734"/>
                  </a:lnTo>
                  <a:lnTo>
                    <a:pt x="910064" y="0"/>
                  </a:lnTo>
                  <a:close/>
                </a:path>
              </a:pathLst>
            </a:custGeom>
            <a:solidFill>
              <a:srgbClr val="009F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8086" y="1710084"/>
              <a:ext cx="709295" cy="0"/>
            </a:xfrm>
            <a:custGeom>
              <a:avLst/>
              <a:gdLst/>
              <a:ahLst/>
              <a:cxnLst/>
              <a:rect l="l" t="t" r="r" b="b"/>
              <a:pathLst>
                <a:path w="709294">
                  <a:moveTo>
                    <a:pt x="0" y="0"/>
                  </a:moveTo>
                  <a:lnTo>
                    <a:pt x="708983" y="0"/>
                  </a:lnTo>
                </a:path>
              </a:pathLst>
            </a:custGeom>
            <a:ln w="7217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660" y="1706486"/>
              <a:ext cx="749300" cy="7620"/>
            </a:xfrm>
            <a:custGeom>
              <a:avLst/>
              <a:gdLst/>
              <a:ahLst/>
              <a:cxnLst/>
              <a:rect l="l" t="t" r="r" b="b"/>
              <a:pathLst>
                <a:path w="749300" h="7619">
                  <a:moveTo>
                    <a:pt x="7213" y="3606"/>
                  </a:moveTo>
                  <a:lnTo>
                    <a:pt x="6159" y="1054"/>
                  </a:lnTo>
                  <a:lnTo>
                    <a:pt x="3606" y="0"/>
                  </a:lnTo>
                  <a:lnTo>
                    <a:pt x="1054" y="1054"/>
                  </a:lnTo>
                  <a:lnTo>
                    <a:pt x="0" y="3606"/>
                  </a:lnTo>
                  <a:lnTo>
                    <a:pt x="1054" y="6159"/>
                  </a:lnTo>
                  <a:lnTo>
                    <a:pt x="3606" y="7213"/>
                  </a:lnTo>
                  <a:lnTo>
                    <a:pt x="6159" y="6159"/>
                  </a:lnTo>
                  <a:lnTo>
                    <a:pt x="7213" y="3606"/>
                  </a:lnTo>
                  <a:close/>
                </a:path>
                <a:path w="749300" h="7619">
                  <a:moveTo>
                    <a:pt x="748919" y="3606"/>
                  </a:moveTo>
                  <a:lnTo>
                    <a:pt x="747852" y="1054"/>
                  </a:lnTo>
                  <a:lnTo>
                    <a:pt x="745299" y="0"/>
                  </a:lnTo>
                  <a:lnTo>
                    <a:pt x="742759" y="1054"/>
                  </a:lnTo>
                  <a:lnTo>
                    <a:pt x="741692" y="3606"/>
                  </a:lnTo>
                  <a:lnTo>
                    <a:pt x="742759" y="6159"/>
                  </a:lnTo>
                  <a:lnTo>
                    <a:pt x="745299" y="7213"/>
                  </a:lnTo>
                  <a:lnTo>
                    <a:pt x="747852" y="6159"/>
                  </a:lnTo>
                  <a:lnTo>
                    <a:pt x="748919" y="36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558" y="432154"/>
            <a:ext cx="989822" cy="57924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939682" y="1866099"/>
            <a:ext cx="396240" cy="61594"/>
          </a:xfrm>
          <a:custGeom>
            <a:avLst/>
            <a:gdLst/>
            <a:ahLst/>
            <a:cxnLst/>
            <a:rect l="l" t="t" r="r" b="b"/>
            <a:pathLst>
              <a:path w="396240" h="61594">
                <a:moveTo>
                  <a:pt x="29513" y="0"/>
                </a:moveTo>
                <a:lnTo>
                  <a:pt x="0" y="0"/>
                </a:lnTo>
                <a:lnTo>
                  <a:pt x="0" y="48924"/>
                </a:lnTo>
                <a:lnTo>
                  <a:pt x="30089" y="48924"/>
                </a:lnTo>
                <a:lnTo>
                  <a:pt x="30089" y="43811"/>
                </a:lnTo>
                <a:lnTo>
                  <a:pt x="6561" y="43811"/>
                </a:lnTo>
                <a:lnTo>
                  <a:pt x="6561" y="26549"/>
                </a:lnTo>
                <a:lnTo>
                  <a:pt x="26477" y="26549"/>
                </a:lnTo>
                <a:lnTo>
                  <a:pt x="26477" y="21436"/>
                </a:lnTo>
                <a:lnTo>
                  <a:pt x="6561" y="21436"/>
                </a:lnTo>
                <a:lnTo>
                  <a:pt x="6561" y="5111"/>
                </a:lnTo>
                <a:lnTo>
                  <a:pt x="29513" y="5111"/>
                </a:lnTo>
                <a:lnTo>
                  <a:pt x="29513" y="0"/>
                </a:lnTo>
                <a:close/>
              </a:path>
              <a:path w="396240" h="61594">
                <a:moveTo>
                  <a:pt x="74838" y="5111"/>
                </a:moveTo>
                <a:lnTo>
                  <a:pt x="68284" y="5111"/>
                </a:lnTo>
                <a:lnTo>
                  <a:pt x="68284" y="48924"/>
                </a:lnTo>
                <a:lnTo>
                  <a:pt x="74838" y="48924"/>
                </a:lnTo>
                <a:lnTo>
                  <a:pt x="74838" y="5111"/>
                </a:lnTo>
                <a:close/>
              </a:path>
              <a:path w="396240" h="61594">
                <a:moveTo>
                  <a:pt x="89346" y="0"/>
                </a:moveTo>
                <a:lnTo>
                  <a:pt x="53769" y="0"/>
                </a:lnTo>
                <a:lnTo>
                  <a:pt x="53769" y="5111"/>
                </a:lnTo>
                <a:lnTo>
                  <a:pt x="89346" y="5111"/>
                </a:lnTo>
                <a:lnTo>
                  <a:pt x="89346" y="0"/>
                </a:lnTo>
                <a:close/>
              </a:path>
              <a:path w="396240" h="61594">
                <a:moveTo>
                  <a:pt x="104438" y="0"/>
                </a:moveTo>
                <a:lnTo>
                  <a:pt x="97516" y="0"/>
                </a:lnTo>
                <a:lnTo>
                  <a:pt x="97516" y="6697"/>
                </a:lnTo>
                <a:lnTo>
                  <a:pt x="104438" y="6697"/>
                </a:lnTo>
                <a:lnTo>
                  <a:pt x="104438" y="0"/>
                </a:lnTo>
                <a:close/>
              </a:path>
              <a:path w="396240" h="61594">
                <a:moveTo>
                  <a:pt x="103933" y="12120"/>
                </a:moveTo>
                <a:lnTo>
                  <a:pt x="98021" y="12120"/>
                </a:lnTo>
                <a:lnTo>
                  <a:pt x="98021" y="48924"/>
                </a:lnTo>
                <a:lnTo>
                  <a:pt x="103933" y="48924"/>
                </a:lnTo>
                <a:lnTo>
                  <a:pt x="103933" y="12120"/>
                </a:lnTo>
                <a:close/>
              </a:path>
              <a:path w="396240" h="61594">
                <a:moveTo>
                  <a:pt x="122191" y="12120"/>
                </a:moveTo>
                <a:lnTo>
                  <a:pt x="117944" y="12120"/>
                </a:lnTo>
                <a:lnTo>
                  <a:pt x="117944" y="61051"/>
                </a:lnTo>
                <a:lnTo>
                  <a:pt x="123849" y="61051"/>
                </a:lnTo>
                <a:lnTo>
                  <a:pt x="123849" y="47416"/>
                </a:lnTo>
                <a:lnTo>
                  <a:pt x="142027" y="47416"/>
                </a:lnTo>
                <a:lnTo>
                  <a:pt x="145895" y="44843"/>
                </a:lnTo>
                <a:lnTo>
                  <a:pt x="146062" y="44532"/>
                </a:lnTo>
                <a:lnTo>
                  <a:pt x="129264" y="44532"/>
                </a:lnTo>
                <a:lnTo>
                  <a:pt x="125947" y="43738"/>
                </a:lnTo>
                <a:lnTo>
                  <a:pt x="123849" y="41785"/>
                </a:lnTo>
                <a:lnTo>
                  <a:pt x="123849" y="21934"/>
                </a:lnTo>
                <a:lnTo>
                  <a:pt x="126668" y="18465"/>
                </a:lnTo>
                <a:lnTo>
                  <a:pt x="129985" y="16518"/>
                </a:lnTo>
                <a:lnTo>
                  <a:pt x="149744" y="16518"/>
                </a:lnTo>
                <a:lnTo>
                  <a:pt x="122912" y="16447"/>
                </a:lnTo>
                <a:lnTo>
                  <a:pt x="122191" y="12120"/>
                </a:lnTo>
                <a:close/>
              </a:path>
              <a:path w="396240" h="61594">
                <a:moveTo>
                  <a:pt x="142027" y="47416"/>
                </a:moveTo>
                <a:lnTo>
                  <a:pt x="123849" y="47416"/>
                </a:lnTo>
                <a:lnTo>
                  <a:pt x="126164" y="48930"/>
                </a:lnTo>
                <a:lnTo>
                  <a:pt x="130346" y="49573"/>
                </a:lnTo>
                <a:lnTo>
                  <a:pt x="133093" y="49573"/>
                </a:lnTo>
                <a:lnTo>
                  <a:pt x="140547" y="48401"/>
                </a:lnTo>
                <a:lnTo>
                  <a:pt x="142027" y="47416"/>
                </a:lnTo>
                <a:close/>
              </a:path>
              <a:path w="396240" h="61594">
                <a:moveTo>
                  <a:pt x="149744" y="16518"/>
                </a:moveTo>
                <a:lnTo>
                  <a:pt x="140679" y="16518"/>
                </a:lnTo>
                <a:lnTo>
                  <a:pt x="143923" y="20196"/>
                </a:lnTo>
                <a:lnTo>
                  <a:pt x="143923" y="41208"/>
                </a:lnTo>
                <a:lnTo>
                  <a:pt x="139590" y="44532"/>
                </a:lnTo>
                <a:lnTo>
                  <a:pt x="146062" y="44532"/>
                </a:lnTo>
                <a:lnTo>
                  <a:pt x="149118" y="38835"/>
                </a:lnTo>
                <a:lnTo>
                  <a:pt x="150197" y="30313"/>
                </a:lnTo>
                <a:lnTo>
                  <a:pt x="150197" y="17024"/>
                </a:lnTo>
                <a:lnTo>
                  <a:pt x="149744" y="16518"/>
                </a:lnTo>
                <a:close/>
              </a:path>
              <a:path w="396240" h="61594">
                <a:moveTo>
                  <a:pt x="145221" y="11471"/>
                </a:moveTo>
                <a:lnTo>
                  <a:pt x="130706" y="11471"/>
                </a:lnTo>
                <a:lnTo>
                  <a:pt x="126452" y="12769"/>
                </a:lnTo>
                <a:lnTo>
                  <a:pt x="122984" y="16447"/>
                </a:lnTo>
                <a:lnTo>
                  <a:pt x="149680" y="16447"/>
                </a:lnTo>
                <a:lnTo>
                  <a:pt x="145221" y="11471"/>
                </a:lnTo>
                <a:close/>
              </a:path>
              <a:path w="396240" h="61594">
                <a:moveTo>
                  <a:pt x="167012" y="12120"/>
                </a:moveTo>
                <a:lnTo>
                  <a:pt x="161106" y="12120"/>
                </a:lnTo>
                <a:lnTo>
                  <a:pt x="161106" y="45830"/>
                </a:lnTo>
                <a:lnTo>
                  <a:pt x="163767" y="49573"/>
                </a:lnTo>
                <a:lnTo>
                  <a:pt x="177698" y="49573"/>
                </a:lnTo>
                <a:lnTo>
                  <a:pt x="182536" y="48065"/>
                </a:lnTo>
                <a:lnTo>
                  <a:pt x="186158" y="44387"/>
                </a:lnTo>
                <a:lnTo>
                  <a:pt x="168677" y="44387"/>
                </a:lnTo>
                <a:lnTo>
                  <a:pt x="167012" y="42369"/>
                </a:lnTo>
                <a:lnTo>
                  <a:pt x="167012" y="12120"/>
                </a:lnTo>
                <a:close/>
              </a:path>
              <a:path w="396240" h="61594">
                <a:moveTo>
                  <a:pt x="191989" y="43732"/>
                </a:moveTo>
                <a:lnTo>
                  <a:pt x="186870" y="43732"/>
                </a:lnTo>
                <a:lnTo>
                  <a:pt x="187735" y="48924"/>
                </a:lnTo>
                <a:lnTo>
                  <a:pt x="191989" y="48924"/>
                </a:lnTo>
                <a:lnTo>
                  <a:pt x="191989" y="43732"/>
                </a:lnTo>
                <a:close/>
              </a:path>
              <a:path w="396240" h="61594">
                <a:moveTo>
                  <a:pt x="191989" y="12120"/>
                </a:moveTo>
                <a:lnTo>
                  <a:pt x="186076" y="12120"/>
                </a:lnTo>
                <a:lnTo>
                  <a:pt x="186076" y="38317"/>
                </a:lnTo>
                <a:lnTo>
                  <a:pt x="182969" y="42297"/>
                </a:lnTo>
                <a:lnTo>
                  <a:pt x="178787" y="44387"/>
                </a:lnTo>
                <a:lnTo>
                  <a:pt x="186158" y="44387"/>
                </a:lnTo>
                <a:lnTo>
                  <a:pt x="186798" y="43738"/>
                </a:lnTo>
                <a:lnTo>
                  <a:pt x="191989" y="43732"/>
                </a:lnTo>
                <a:lnTo>
                  <a:pt x="191989" y="12120"/>
                </a:lnTo>
                <a:close/>
              </a:path>
              <a:path w="396240" h="61594">
                <a:moveTo>
                  <a:pt x="248657" y="11256"/>
                </a:moveTo>
                <a:lnTo>
                  <a:pt x="228799" y="11256"/>
                </a:lnTo>
                <a:lnTo>
                  <a:pt x="221949" y="16087"/>
                </a:lnTo>
                <a:lnTo>
                  <a:pt x="221949" y="30521"/>
                </a:lnTo>
                <a:lnTo>
                  <a:pt x="222942" y="39138"/>
                </a:lnTo>
                <a:lnTo>
                  <a:pt x="226052" y="45138"/>
                </a:lnTo>
                <a:lnTo>
                  <a:pt x="231477" y="48647"/>
                </a:lnTo>
                <a:lnTo>
                  <a:pt x="239413" y="49789"/>
                </a:lnTo>
                <a:lnTo>
                  <a:pt x="242665" y="49789"/>
                </a:lnTo>
                <a:lnTo>
                  <a:pt x="247792" y="49428"/>
                </a:lnTo>
                <a:lnTo>
                  <a:pt x="251318" y="48065"/>
                </a:lnTo>
                <a:lnTo>
                  <a:pt x="251318" y="44748"/>
                </a:lnTo>
                <a:lnTo>
                  <a:pt x="236233" y="44748"/>
                </a:lnTo>
                <a:lnTo>
                  <a:pt x="233277" y="43883"/>
                </a:lnTo>
                <a:lnTo>
                  <a:pt x="229232" y="39838"/>
                </a:lnTo>
                <a:lnTo>
                  <a:pt x="228583" y="36370"/>
                </a:lnTo>
                <a:lnTo>
                  <a:pt x="228367" y="31748"/>
                </a:lnTo>
                <a:lnTo>
                  <a:pt x="252544" y="31748"/>
                </a:lnTo>
                <a:lnTo>
                  <a:pt x="252760" y="30090"/>
                </a:lnTo>
                <a:lnTo>
                  <a:pt x="252904" y="27565"/>
                </a:lnTo>
                <a:lnTo>
                  <a:pt x="252904" y="26916"/>
                </a:lnTo>
                <a:lnTo>
                  <a:pt x="228511" y="26916"/>
                </a:lnTo>
                <a:lnTo>
                  <a:pt x="228871" y="22943"/>
                </a:lnTo>
                <a:lnTo>
                  <a:pt x="229881" y="20204"/>
                </a:lnTo>
                <a:lnTo>
                  <a:pt x="233277" y="16807"/>
                </a:lnTo>
                <a:lnTo>
                  <a:pt x="235729" y="16302"/>
                </a:lnTo>
                <a:lnTo>
                  <a:pt x="252675" y="16302"/>
                </a:lnTo>
                <a:lnTo>
                  <a:pt x="248657" y="11256"/>
                </a:lnTo>
                <a:close/>
              </a:path>
              <a:path w="396240" h="61594">
                <a:moveTo>
                  <a:pt x="251318" y="43018"/>
                </a:moveTo>
                <a:lnTo>
                  <a:pt x="247576" y="44460"/>
                </a:lnTo>
                <a:lnTo>
                  <a:pt x="243531" y="44748"/>
                </a:lnTo>
                <a:lnTo>
                  <a:pt x="251318" y="44748"/>
                </a:lnTo>
                <a:lnTo>
                  <a:pt x="251318" y="43018"/>
                </a:lnTo>
                <a:close/>
              </a:path>
              <a:path w="396240" h="61594">
                <a:moveTo>
                  <a:pt x="252675" y="16302"/>
                </a:moveTo>
                <a:lnTo>
                  <a:pt x="241144" y="16302"/>
                </a:lnTo>
                <a:lnTo>
                  <a:pt x="243531" y="16879"/>
                </a:lnTo>
                <a:lnTo>
                  <a:pt x="246494" y="19843"/>
                </a:lnTo>
                <a:lnTo>
                  <a:pt x="247071" y="22294"/>
                </a:lnTo>
                <a:lnTo>
                  <a:pt x="246999" y="26916"/>
                </a:lnTo>
                <a:lnTo>
                  <a:pt x="252904" y="26916"/>
                </a:lnTo>
                <a:lnTo>
                  <a:pt x="252904" y="16591"/>
                </a:lnTo>
                <a:lnTo>
                  <a:pt x="252675" y="16302"/>
                </a:lnTo>
                <a:close/>
              </a:path>
              <a:path w="396240" h="61594">
                <a:moveTo>
                  <a:pt x="307626" y="0"/>
                </a:moveTo>
                <a:lnTo>
                  <a:pt x="283016" y="0"/>
                </a:lnTo>
                <a:lnTo>
                  <a:pt x="283016" y="48924"/>
                </a:lnTo>
                <a:lnTo>
                  <a:pt x="289570" y="48924"/>
                </a:lnTo>
                <a:lnTo>
                  <a:pt x="289570" y="29223"/>
                </a:lnTo>
                <a:lnTo>
                  <a:pt x="305613" y="29223"/>
                </a:lnTo>
                <a:lnTo>
                  <a:pt x="305463" y="29008"/>
                </a:lnTo>
                <a:lnTo>
                  <a:pt x="309140" y="28575"/>
                </a:lnTo>
                <a:lnTo>
                  <a:pt x="311959" y="27421"/>
                </a:lnTo>
                <a:lnTo>
                  <a:pt x="315271" y="24104"/>
                </a:lnTo>
                <a:lnTo>
                  <a:pt x="289570" y="24104"/>
                </a:lnTo>
                <a:lnTo>
                  <a:pt x="289570" y="5111"/>
                </a:lnTo>
                <a:lnTo>
                  <a:pt x="315485" y="5111"/>
                </a:lnTo>
                <a:lnTo>
                  <a:pt x="314043" y="3670"/>
                </a:lnTo>
                <a:lnTo>
                  <a:pt x="311382" y="857"/>
                </a:lnTo>
                <a:lnTo>
                  <a:pt x="307626" y="0"/>
                </a:lnTo>
                <a:close/>
              </a:path>
              <a:path w="396240" h="61594">
                <a:moveTo>
                  <a:pt x="305613" y="29223"/>
                </a:moveTo>
                <a:lnTo>
                  <a:pt x="297949" y="29223"/>
                </a:lnTo>
                <a:lnTo>
                  <a:pt x="311671" y="48924"/>
                </a:lnTo>
                <a:lnTo>
                  <a:pt x="319314" y="48924"/>
                </a:lnTo>
                <a:lnTo>
                  <a:pt x="305613" y="29223"/>
                </a:lnTo>
                <a:close/>
              </a:path>
              <a:path w="396240" h="61594">
                <a:moveTo>
                  <a:pt x="315485" y="5111"/>
                </a:moveTo>
                <a:lnTo>
                  <a:pt x="305095" y="5111"/>
                </a:lnTo>
                <a:lnTo>
                  <a:pt x="306833" y="5544"/>
                </a:lnTo>
                <a:lnTo>
                  <a:pt x="308635" y="7354"/>
                </a:lnTo>
                <a:lnTo>
                  <a:pt x="310149" y="8724"/>
                </a:lnTo>
                <a:lnTo>
                  <a:pt x="310878" y="11175"/>
                </a:lnTo>
                <a:lnTo>
                  <a:pt x="310878" y="18040"/>
                </a:lnTo>
                <a:lnTo>
                  <a:pt x="310149" y="20492"/>
                </a:lnTo>
                <a:lnTo>
                  <a:pt x="308635" y="21869"/>
                </a:lnTo>
                <a:lnTo>
                  <a:pt x="306833" y="23672"/>
                </a:lnTo>
                <a:lnTo>
                  <a:pt x="305095" y="24104"/>
                </a:lnTo>
                <a:lnTo>
                  <a:pt x="315271" y="24104"/>
                </a:lnTo>
                <a:lnTo>
                  <a:pt x="316278" y="23094"/>
                </a:lnTo>
                <a:lnTo>
                  <a:pt x="317721" y="19483"/>
                </a:lnTo>
                <a:lnTo>
                  <a:pt x="317721" y="9734"/>
                </a:lnTo>
                <a:lnTo>
                  <a:pt x="316495" y="6121"/>
                </a:lnTo>
                <a:lnTo>
                  <a:pt x="315485" y="5111"/>
                </a:lnTo>
                <a:close/>
              </a:path>
              <a:path w="396240" h="61594">
                <a:moveTo>
                  <a:pt x="353672" y="11256"/>
                </a:moveTo>
                <a:lnTo>
                  <a:pt x="333822" y="11256"/>
                </a:lnTo>
                <a:lnTo>
                  <a:pt x="326972" y="16087"/>
                </a:lnTo>
                <a:lnTo>
                  <a:pt x="326972" y="30521"/>
                </a:lnTo>
                <a:lnTo>
                  <a:pt x="327965" y="39138"/>
                </a:lnTo>
                <a:lnTo>
                  <a:pt x="331075" y="45138"/>
                </a:lnTo>
                <a:lnTo>
                  <a:pt x="336499" y="48647"/>
                </a:lnTo>
                <a:lnTo>
                  <a:pt x="344436" y="49789"/>
                </a:lnTo>
                <a:lnTo>
                  <a:pt x="347688" y="49789"/>
                </a:lnTo>
                <a:lnTo>
                  <a:pt x="352807" y="49428"/>
                </a:lnTo>
                <a:lnTo>
                  <a:pt x="356341" y="48065"/>
                </a:lnTo>
                <a:lnTo>
                  <a:pt x="356341" y="44748"/>
                </a:lnTo>
                <a:lnTo>
                  <a:pt x="341255" y="44748"/>
                </a:lnTo>
                <a:lnTo>
                  <a:pt x="338300" y="43883"/>
                </a:lnTo>
                <a:lnTo>
                  <a:pt x="334254" y="39838"/>
                </a:lnTo>
                <a:lnTo>
                  <a:pt x="333605" y="36370"/>
                </a:lnTo>
                <a:lnTo>
                  <a:pt x="333389" y="31748"/>
                </a:lnTo>
                <a:lnTo>
                  <a:pt x="357566" y="31748"/>
                </a:lnTo>
                <a:lnTo>
                  <a:pt x="357783" y="30090"/>
                </a:lnTo>
                <a:lnTo>
                  <a:pt x="357927" y="27565"/>
                </a:lnTo>
                <a:lnTo>
                  <a:pt x="357927" y="26916"/>
                </a:lnTo>
                <a:lnTo>
                  <a:pt x="333534" y="26916"/>
                </a:lnTo>
                <a:lnTo>
                  <a:pt x="333895" y="22943"/>
                </a:lnTo>
                <a:lnTo>
                  <a:pt x="334903" y="20204"/>
                </a:lnTo>
                <a:lnTo>
                  <a:pt x="338300" y="16807"/>
                </a:lnTo>
                <a:lnTo>
                  <a:pt x="340751" y="16302"/>
                </a:lnTo>
                <a:lnTo>
                  <a:pt x="357697" y="16302"/>
                </a:lnTo>
                <a:lnTo>
                  <a:pt x="353672" y="11256"/>
                </a:lnTo>
                <a:close/>
              </a:path>
              <a:path w="396240" h="61594">
                <a:moveTo>
                  <a:pt x="356341" y="43018"/>
                </a:moveTo>
                <a:lnTo>
                  <a:pt x="352592" y="44460"/>
                </a:lnTo>
                <a:lnTo>
                  <a:pt x="348553" y="44748"/>
                </a:lnTo>
                <a:lnTo>
                  <a:pt x="356341" y="44748"/>
                </a:lnTo>
                <a:lnTo>
                  <a:pt x="356341" y="43018"/>
                </a:lnTo>
                <a:close/>
              </a:path>
              <a:path w="396240" h="61594">
                <a:moveTo>
                  <a:pt x="357697" y="16302"/>
                </a:moveTo>
                <a:lnTo>
                  <a:pt x="346167" y="16302"/>
                </a:lnTo>
                <a:lnTo>
                  <a:pt x="348553" y="16879"/>
                </a:lnTo>
                <a:lnTo>
                  <a:pt x="351509" y="19843"/>
                </a:lnTo>
                <a:lnTo>
                  <a:pt x="352086" y="22294"/>
                </a:lnTo>
                <a:lnTo>
                  <a:pt x="352014" y="26916"/>
                </a:lnTo>
                <a:lnTo>
                  <a:pt x="357927" y="26916"/>
                </a:lnTo>
                <a:lnTo>
                  <a:pt x="357927" y="16591"/>
                </a:lnTo>
                <a:lnTo>
                  <a:pt x="357697" y="16302"/>
                </a:lnTo>
                <a:close/>
              </a:path>
              <a:path w="396240" h="61594">
                <a:moveTo>
                  <a:pt x="383921" y="26916"/>
                </a:moveTo>
                <a:lnTo>
                  <a:pt x="377633" y="26916"/>
                </a:lnTo>
                <a:lnTo>
                  <a:pt x="372579" y="27494"/>
                </a:lnTo>
                <a:lnTo>
                  <a:pt x="367675" y="32397"/>
                </a:lnTo>
                <a:lnTo>
                  <a:pt x="366695" y="34784"/>
                </a:lnTo>
                <a:lnTo>
                  <a:pt x="366666" y="41497"/>
                </a:lnTo>
                <a:lnTo>
                  <a:pt x="367603" y="44387"/>
                </a:lnTo>
                <a:lnTo>
                  <a:pt x="369550" y="46334"/>
                </a:lnTo>
                <a:lnTo>
                  <a:pt x="371857" y="48569"/>
                </a:lnTo>
                <a:lnTo>
                  <a:pt x="375614" y="49573"/>
                </a:lnTo>
                <a:lnTo>
                  <a:pt x="383921" y="49573"/>
                </a:lnTo>
                <a:lnTo>
                  <a:pt x="387743" y="47993"/>
                </a:lnTo>
                <a:lnTo>
                  <a:pt x="390850" y="45109"/>
                </a:lnTo>
                <a:lnTo>
                  <a:pt x="395891" y="45109"/>
                </a:lnTo>
                <a:lnTo>
                  <a:pt x="395891" y="44460"/>
                </a:lnTo>
                <a:lnTo>
                  <a:pt x="376192" y="44460"/>
                </a:lnTo>
                <a:lnTo>
                  <a:pt x="372867" y="43162"/>
                </a:lnTo>
                <a:lnTo>
                  <a:pt x="372867" y="36009"/>
                </a:lnTo>
                <a:lnTo>
                  <a:pt x="373373" y="34784"/>
                </a:lnTo>
                <a:lnTo>
                  <a:pt x="374165" y="33983"/>
                </a:lnTo>
                <a:lnTo>
                  <a:pt x="375902" y="32397"/>
                </a:lnTo>
                <a:lnTo>
                  <a:pt x="377345" y="31603"/>
                </a:lnTo>
                <a:lnTo>
                  <a:pt x="395891" y="31603"/>
                </a:lnTo>
                <a:lnTo>
                  <a:pt x="395891" y="27205"/>
                </a:lnTo>
                <a:lnTo>
                  <a:pt x="389985" y="27205"/>
                </a:lnTo>
                <a:lnTo>
                  <a:pt x="387021" y="26988"/>
                </a:lnTo>
                <a:lnTo>
                  <a:pt x="383921" y="26916"/>
                </a:lnTo>
                <a:close/>
              </a:path>
              <a:path w="396240" h="61594">
                <a:moveTo>
                  <a:pt x="395891" y="45109"/>
                </a:moveTo>
                <a:lnTo>
                  <a:pt x="390923" y="45109"/>
                </a:lnTo>
                <a:lnTo>
                  <a:pt x="391788" y="48924"/>
                </a:lnTo>
                <a:lnTo>
                  <a:pt x="395891" y="48924"/>
                </a:lnTo>
                <a:lnTo>
                  <a:pt x="395891" y="45109"/>
                </a:lnTo>
                <a:close/>
              </a:path>
              <a:path w="396240" h="61594">
                <a:moveTo>
                  <a:pt x="395891" y="31603"/>
                </a:moveTo>
                <a:lnTo>
                  <a:pt x="384282" y="31603"/>
                </a:lnTo>
                <a:lnTo>
                  <a:pt x="387094" y="31676"/>
                </a:lnTo>
                <a:lnTo>
                  <a:pt x="389985" y="31964"/>
                </a:lnTo>
                <a:lnTo>
                  <a:pt x="389985" y="39911"/>
                </a:lnTo>
                <a:lnTo>
                  <a:pt x="388176" y="42578"/>
                </a:lnTo>
                <a:lnTo>
                  <a:pt x="385435" y="44460"/>
                </a:lnTo>
                <a:lnTo>
                  <a:pt x="395891" y="44460"/>
                </a:lnTo>
                <a:lnTo>
                  <a:pt x="395891" y="31603"/>
                </a:lnTo>
                <a:close/>
              </a:path>
              <a:path w="396240" h="61594">
                <a:moveTo>
                  <a:pt x="395891" y="16302"/>
                </a:moveTo>
                <a:lnTo>
                  <a:pt x="387958" y="16302"/>
                </a:lnTo>
                <a:lnTo>
                  <a:pt x="389985" y="17096"/>
                </a:lnTo>
                <a:lnTo>
                  <a:pt x="389985" y="27205"/>
                </a:lnTo>
                <a:lnTo>
                  <a:pt x="395891" y="27205"/>
                </a:lnTo>
                <a:lnTo>
                  <a:pt x="395891" y="16302"/>
                </a:lnTo>
                <a:close/>
              </a:path>
              <a:path w="396240" h="61594">
                <a:moveTo>
                  <a:pt x="391139" y="11256"/>
                </a:moveTo>
                <a:lnTo>
                  <a:pt x="378643" y="11256"/>
                </a:lnTo>
                <a:lnTo>
                  <a:pt x="373084" y="11544"/>
                </a:lnTo>
                <a:lnTo>
                  <a:pt x="369550" y="12553"/>
                </a:lnTo>
                <a:lnTo>
                  <a:pt x="369550" y="17600"/>
                </a:lnTo>
                <a:lnTo>
                  <a:pt x="374237" y="16518"/>
                </a:lnTo>
                <a:lnTo>
                  <a:pt x="378139" y="16302"/>
                </a:lnTo>
                <a:lnTo>
                  <a:pt x="395891" y="16302"/>
                </a:lnTo>
                <a:lnTo>
                  <a:pt x="395891" y="13130"/>
                </a:lnTo>
                <a:lnTo>
                  <a:pt x="391139" y="11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1882" y="1373923"/>
            <a:ext cx="388620" cy="154305"/>
          </a:xfrm>
          <a:custGeom>
            <a:avLst/>
            <a:gdLst/>
            <a:ahLst/>
            <a:cxnLst/>
            <a:rect l="l" t="t" r="r" b="b"/>
            <a:pathLst>
              <a:path w="388619" h="154305">
                <a:moveTo>
                  <a:pt x="55956" y="58724"/>
                </a:moveTo>
                <a:lnTo>
                  <a:pt x="51066" y="45135"/>
                </a:lnTo>
                <a:lnTo>
                  <a:pt x="47815" y="36118"/>
                </a:lnTo>
                <a:lnTo>
                  <a:pt x="38684" y="10744"/>
                </a:lnTo>
                <a:lnTo>
                  <a:pt x="35864" y="2908"/>
                </a:lnTo>
                <a:lnTo>
                  <a:pt x="35864" y="36118"/>
                </a:lnTo>
                <a:lnTo>
                  <a:pt x="19659" y="36118"/>
                </a:lnTo>
                <a:lnTo>
                  <a:pt x="23736" y="23825"/>
                </a:lnTo>
                <a:lnTo>
                  <a:pt x="25387" y="18707"/>
                </a:lnTo>
                <a:lnTo>
                  <a:pt x="27635" y="10744"/>
                </a:lnTo>
                <a:lnTo>
                  <a:pt x="27901" y="10744"/>
                </a:lnTo>
                <a:lnTo>
                  <a:pt x="30149" y="18707"/>
                </a:lnTo>
                <a:lnTo>
                  <a:pt x="31788" y="23825"/>
                </a:lnTo>
                <a:lnTo>
                  <a:pt x="35864" y="36118"/>
                </a:lnTo>
                <a:lnTo>
                  <a:pt x="35864" y="2908"/>
                </a:lnTo>
                <a:lnTo>
                  <a:pt x="34823" y="0"/>
                </a:lnTo>
                <a:lnTo>
                  <a:pt x="21132" y="0"/>
                </a:lnTo>
                <a:lnTo>
                  <a:pt x="0" y="58724"/>
                </a:lnTo>
                <a:lnTo>
                  <a:pt x="12039" y="58724"/>
                </a:lnTo>
                <a:lnTo>
                  <a:pt x="16459" y="45135"/>
                </a:lnTo>
                <a:lnTo>
                  <a:pt x="38900" y="45135"/>
                </a:lnTo>
                <a:lnTo>
                  <a:pt x="43395" y="58724"/>
                </a:lnTo>
                <a:lnTo>
                  <a:pt x="55956" y="58724"/>
                </a:lnTo>
                <a:close/>
              </a:path>
              <a:path w="388619" h="154305">
                <a:moveTo>
                  <a:pt x="114820" y="134899"/>
                </a:moveTo>
                <a:lnTo>
                  <a:pt x="86144" y="116446"/>
                </a:lnTo>
                <a:lnTo>
                  <a:pt x="81546" y="116179"/>
                </a:lnTo>
                <a:lnTo>
                  <a:pt x="81546" y="104317"/>
                </a:lnTo>
                <a:lnTo>
                  <a:pt x="85699" y="101803"/>
                </a:lnTo>
                <a:lnTo>
                  <a:pt x="97396" y="101803"/>
                </a:lnTo>
                <a:lnTo>
                  <a:pt x="103809" y="102146"/>
                </a:lnTo>
                <a:lnTo>
                  <a:pt x="109791" y="103530"/>
                </a:lnTo>
                <a:lnTo>
                  <a:pt x="109791" y="101803"/>
                </a:lnTo>
                <a:lnTo>
                  <a:pt x="109791" y="94615"/>
                </a:lnTo>
                <a:lnTo>
                  <a:pt x="105194" y="93065"/>
                </a:lnTo>
                <a:lnTo>
                  <a:pt x="97053" y="92456"/>
                </a:lnTo>
                <a:lnTo>
                  <a:pt x="94030" y="92456"/>
                </a:lnTo>
                <a:lnTo>
                  <a:pt x="83959" y="93472"/>
                </a:lnTo>
                <a:lnTo>
                  <a:pt x="76161" y="96647"/>
                </a:lnTo>
                <a:lnTo>
                  <a:pt x="71120" y="102247"/>
                </a:lnTo>
                <a:lnTo>
                  <a:pt x="69342" y="110464"/>
                </a:lnTo>
                <a:lnTo>
                  <a:pt x="70916" y="118897"/>
                </a:lnTo>
                <a:lnTo>
                  <a:pt x="75234" y="124066"/>
                </a:lnTo>
                <a:lnTo>
                  <a:pt x="81724" y="126771"/>
                </a:lnTo>
                <a:lnTo>
                  <a:pt x="89776" y="127787"/>
                </a:lnTo>
                <a:lnTo>
                  <a:pt x="98094" y="128231"/>
                </a:lnTo>
                <a:lnTo>
                  <a:pt x="102603" y="128828"/>
                </a:lnTo>
                <a:lnTo>
                  <a:pt x="102603" y="140690"/>
                </a:lnTo>
                <a:lnTo>
                  <a:pt x="99212" y="144068"/>
                </a:lnTo>
                <a:lnTo>
                  <a:pt x="85191" y="144068"/>
                </a:lnTo>
                <a:lnTo>
                  <a:pt x="76695" y="143560"/>
                </a:lnTo>
                <a:lnTo>
                  <a:pt x="70548" y="141909"/>
                </a:lnTo>
                <a:lnTo>
                  <a:pt x="70548" y="151345"/>
                </a:lnTo>
                <a:lnTo>
                  <a:pt x="77216" y="153517"/>
                </a:lnTo>
                <a:lnTo>
                  <a:pt x="85788" y="153949"/>
                </a:lnTo>
                <a:lnTo>
                  <a:pt x="88912" y="153949"/>
                </a:lnTo>
                <a:lnTo>
                  <a:pt x="99466" y="152781"/>
                </a:lnTo>
                <a:lnTo>
                  <a:pt x="107645" y="149263"/>
                </a:lnTo>
                <a:lnTo>
                  <a:pt x="112255" y="144068"/>
                </a:lnTo>
                <a:lnTo>
                  <a:pt x="112941" y="143319"/>
                </a:lnTo>
                <a:lnTo>
                  <a:pt x="114820" y="134899"/>
                </a:lnTo>
                <a:close/>
              </a:path>
              <a:path w="388619" h="154305">
                <a:moveTo>
                  <a:pt x="132257" y="34036"/>
                </a:moveTo>
                <a:lnTo>
                  <a:pt x="131038" y="33172"/>
                </a:lnTo>
                <a:lnTo>
                  <a:pt x="126377" y="29883"/>
                </a:lnTo>
                <a:lnTo>
                  <a:pt x="122910" y="28232"/>
                </a:lnTo>
                <a:lnTo>
                  <a:pt x="122910" y="28067"/>
                </a:lnTo>
                <a:lnTo>
                  <a:pt x="125857" y="26327"/>
                </a:lnTo>
                <a:lnTo>
                  <a:pt x="128879" y="24434"/>
                </a:lnTo>
                <a:lnTo>
                  <a:pt x="130530" y="23393"/>
                </a:lnTo>
                <a:lnTo>
                  <a:pt x="130530" y="10401"/>
                </a:lnTo>
                <a:lnTo>
                  <a:pt x="129870" y="8839"/>
                </a:lnTo>
                <a:lnTo>
                  <a:pt x="129057" y="6934"/>
                </a:lnTo>
                <a:lnTo>
                  <a:pt x="126720" y="4597"/>
                </a:lnTo>
                <a:lnTo>
                  <a:pt x="123177" y="952"/>
                </a:lnTo>
                <a:lnTo>
                  <a:pt x="119875" y="482"/>
                </a:lnTo>
                <a:lnTo>
                  <a:pt x="119875" y="38722"/>
                </a:lnTo>
                <a:lnTo>
                  <a:pt x="119875" y="44437"/>
                </a:lnTo>
                <a:lnTo>
                  <a:pt x="119265" y="46774"/>
                </a:lnTo>
                <a:lnTo>
                  <a:pt x="116420" y="49631"/>
                </a:lnTo>
                <a:lnTo>
                  <a:pt x="113995" y="49974"/>
                </a:lnTo>
                <a:lnTo>
                  <a:pt x="98742" y="49974"/>
                </a:lnTo>
                <a:lnTo>
                  <a:pt x="98742" y="33172"/>
                </a:lnTo>
                <a:lnTo>
                  <a:pt x="113995" y="33172"/>
                </a:lnTo>
                <a:lnTo>
                  <a:pt x="116420" y="33528"/>
                </a:lnTo>
                <a:lnTo>
                  <a:pt x="119265" y="36385"/>
                </a:lnTo>
                <a:lnTo>
                  <a:pt x="119875" y="38722"/>
                </a:lnTo>
                <a:lnTo>
                  <a:pt x="119875" y="482"/>
                </a:lnTo>
                <a:lnTo>
                  <a:pt x="118148" y="228"/>
                </a:lnTo>
                <a:lnTo>
                  <a:pt x="118148" y="13944"/>
                </a:lnTo>
                <a:lnTo>
                  <a:pt x="118148" y="19316"/>
                </a:lnTo>
                <a:lnTo>
                  <a:pt x="117360" y="21653"/>
                </a:lnTo>
                <a:lnTo>
                  <a:pt x="114769" y="24257"/>
                </a:lnTo>
                <a:lnTo>
                  <a:pt x="112509" y="24434"/>
                </a:lnTo>
                <a:lnTo>
                  <a:pt x="98742" y="24434"/>
                </a:lnTo>
                <a:lnTo>
                  <a:pt x="98742" y="8839"/>
                </a:lnTo>
                <a:lnTo>
                  <a:pt x="112509" y="8839"/>
                </a:lnTo>
                <a:lnTo>
                  <a:pt x="114769" y="9017"/>
                </a:lnTo>
                <a:lnTo>
                  <a:pt x="117360" y="11607"/>
                </a:lnTo>
                <a:lnTo>
                  <a:pt x="118148" y="13944"/>
                </a:lnTo>
                <a:lnTo>
                  <a:pt x="118148" y="228"/>
                </a:lnTo>
                <a:lnTo>
                  <a:pt x="116586" y="0"/>
                </a:lnTo>
                <a:lnTo>
                  <a:pt x="86791" y="0"/>
                </a:lnTo>
                <a:lnTo>
                  <a:pt x="86791" y="58724"/>
                </a:lnTo>
                <a:lnTo>
                  <a:pt x="117881" y="58724"/>
                </a:lnTo>
                <a:lnTo>
                  <a:pt x="124294" y="58216"/>
                </a:lnTo>
                <a:lnTo>
                  <a:pt x="130708" y="51803"/>
                </a:lnTo>
                <a:lnTo>
                  <a:pt x="131470" y="49974"/>
                </a:lnTo>
                <a:lnTo>
                  <a:pt x="132257" y="48069"/>
                </a:lnTo>
                <a:lnTo>
                  <a:pt x="132257" y="34036"/>
                </a:lnTo>
                <a:close/>
              </a:path>
              <a:path w="388619" h="154305">
                <a:moveTo>
                  <a:pt x="164960" y="93840"/>
                </a:moveTo>
                <a:lnTo>
                  <a:pt x="120091" y="93840"/>
                </a:lnTo>
                <a:lnTo>
                  <a:pt x="120091" y="103098"/>
                </a:lnTo>
                <a:lnTo>
                  <a:pt x="136550" y="103098"/>
                </a:lnTo>
                <a:lnTo>
                  <a:pt x="136550" y="152565"/>
                </a:lnTo>
                <a:lnTo>
                  <a:pt x="148501" y="152565"/>
                </a:lnTo>
                <a:lnTo>
                  <a:pt x="148501" y="103098"/>
                </a:lnTo>
                <a:lnTo>
                  <a:pt x="164960" y="103098"/>
                </a:lnTo>
                <a:lnTo>
                  <a:pt x="164960" y="93840"/>
                </a:lnTo>
                <a:close/>
              </a:path>
              <a:path w="388619" h="154305">
                <a:moveTo>
                  <a:pt x="183451" y="49453"/>
                </a:moveTo>
                <a:lnTo>
                  <a:pt x="156171" y="49453"/>
                </a:lnTo>
                <a:lnTo>
                  <a:pt x="156171" y="33439"/>
                </a:lnTo>
                <a:lnTo>
                  <a:pt x="179044" y="33439"/>
                </a:lnTo>
                <a:lnTo>
                  <a:pt x="179044" y="24168"/>
                </a:lnTo>
                <a:lnTo>
                  <a:pt x="156171" y="24168"/>
                </a:lnTo>
                <a:lnTo>
                  <a:pt x="156171" y="9271"/>
                </a:lnTo>
                <a:lnTo>
                  <a:pt x="182841" y="9271"/>
                </a:lnTo>
                <a:lnTo>
                  <a:pt x="182841" y="0"/>
                </a:lnTo>
                <a:lnTo>
                  <a:pt x="144221" y="0"/>
                </a:lnTo>
                <a:lnTo>
                  <a:pt x="144221" y="58724"/>
                </a:lnTo>
                <a:lnTo>
                  <a:pt x="183451" y="58724"/>
                </a:lnTo>
                <a:lnTo>
                  <a:pt x="183451" y="49453"/>
                </a:lnTo>
                <a:close/>
              </a:path>
              <a:path w="388619" h="154305">
                <a:moveTo>
                  <a:pt x="219710" y="152565"/>
                </a:moveTo>
                <a:lnTo>
                  <a:pt x="214807" y="138963"/>
                </a:lnTo>
                <a:lnTo>
                  <a:pt x="211569" y="129959"/>
                </a:lnTo>
                <a:lnTo>
                  <a:pt x="202438" y="104571"/>
                </a:lnTo>
                <a:lnTo>
                  <a:pt x="199605" y="96710"/>
                </a:lnTo>
                <a:lnTo>
                  <a:pt x="199605" y="129959"/>
                </a:lnTo>
                <a:lnTo>
                  <a:pt x="183413" y="129959"/>
                </a:lnTo>
                <a:lnTo>
                  <a:pt x="187477" y="117652"/>
                </a:lnTo>
                <a:lnTo>
                  <a:pt x="189128" y="112547"/>
                </a:lnTo>
                <a:lnTo>
                  <a:pt x="191389" y="104571"/>
                </a:lnTo>
                <a:lnTo>
                  <a:pt x="191643" y="104571"/>
                </a:lnTo>
                <a:lnTo>
                  <a:pt x="192684" y="108305"/>
                </a:lnTo>
                <a:lnTo>
                  <a:pt x="193890" y="112547"/>
                </a:lnTo>
                <a:lnTo>
                  <a:pt x="195541" y="117652"/>
                </a:lnTo>
                <a:lnTo>
                  <a:pt x="199605" y="129959"/>
                </a:lnTo>
                <a:lnTo>
                  <a:pt x="199605" y="96710"/>
                </a:lnTo>
                <a:lnTo>
                  <a:pt x="198577" y="93840"/>
                </a:lnTo>
                <a:lnTo>
                  <a:pt x="184886" y="93840"/>
                </a:lnTo>
                <a:lnTo>
                  <a:pt x="163753" y="152565"/>
                </a:lnTo>
                <a:lnTo>
                  <a:pt x="175793" y="152565"/>
                </a:lnTo>
                <a:lnTo>
                  <a:pt x="180213" y="138963"/>
                </a:lnTo>
                <a:lnTo>
                  <a:pt x="202641" y="138963"/>
                </a:lnTo>
                <a:lnTo>
                  <a:pt x="207149" y="152565"/>
                </a:lnTo>
                <a:lnTo>
                  <a:pt x="219710" y="152565"/>
                </a:lnTo>
                <a:close/>
              </a:path>
              <a:path w="388619" h="154305">
                <a:moveTo>
                  <a:pt x="233260" y="0"/>
                </a:moveTo>
                <a:lnTo>
                  <a:pt x="188391" y="0"/>
                </a:lnTo>
                <a:lnTo>
                  <a:pt x="188391" y="9271"/>
                </a:lnTo>
                <a:lnTo>
                  <a:pt x="204851" y="9271"/>
                </a:lnTo>
                <a:lnTo>
                  <a:pt x="204851" y="58724"/>
                </a:lnTo>
                <a:lnTo>
                  <a:pt x="216801" y="58724"/>
                </a:lnTo>
                <a:lnTo>
                  <a:pt x="216801" y="9271"/>
                </a:lnTo>
                <a:lnTo>
                  <a:pt x="233260" y="9271"/>
                </a:lnTo>
                <a:lnTo>
                  <a:pt x="233260" y="0"/>
                </a:lnTo>
                <a:close/>
              </a:path>
              <a:path w="388619" h="154305">
                <a:moveTo>
                  <a:pt x="276186" y="152565"/>
                </a:moveTo>
                <a:lnTo>
                  <a:pt x="261543" y="130302"/>
                </a:lnTo>
                <a:lnTo>
                  <a:pt x="261366" y="130048"/>
                </a:lnTo>
                <a:lnTo>
                  <a:pt x="264744" y="129349"/>
                </a:lnTo>
                <a:lnTo>
                  <a:pt x="274180" y="118084"/>
                </a:lnTo>
                <a:lnTo>
                  <a:pt x="274154" y="106057"/>
                </a:lnTo>
                <a:lnTo>
                  <a:pt x="261886" y="94030"/>
                </a:lnTo>
                <a:lnTo>
                  <a:pt x="261886" y="108305"/>
                </a:lnTo>
                <a:lnTo>
                  <a:pt x="261886" y="115836"/>
                </a:lnTo>
                <a:lnTo>
                  <a:pt x="260756" y="118084"/>
                </a:lnTo>
                <a:lnTo>
                  <a:pt x="259372" y="119468"/>
                </a:lnTo>
                <a:lnTo>
                  <a:pt x="257733" y="121208"/>
                </a:lnTo>
                <a:lnTo>
                  <a:pt x="255041" y="121031"/>
                </a:lnTo>
                <a:lnTo>
                  <a:pt x="240411" y="121031"/>
                </a:lnTo>
                <a:lnTo>
                  <a:pt x="240411" y="103098"/>
                </a:lnTo>
                <a:lnTo>
                  <a:pt x="255041" y="103098"/>
                </a:lnTo>
                <a:lnTo>
                  <a:pt x="257733" y="103022"/>
                </a:lnTo>
                <a:lnTo>
                  <a:pt x="260756" y="106057"/>
                </a:lnTo>
                <a:lnTo>
                  <a:pt x="261886" y="108305"/>
                </a:lnTo>
                <a:lnTo>
                  <a:pt x="261886" y="94030"/>
                </a:lnTo>
                <a:lnTo>
                  <a:pt x="260667" y="93840"/>
                </a:lnTo>
                <a:lnTo>
                  <a:pt x="228447" y="93840"/>
                </a:lnTo>
                <a:lnTo>
                  <a:pt x="228447" y="152565"/>
                </a:lnTo>
                <a:lnTo>
                  <a:pt x="240411" y="152565"/>
                </a:lnTo>
                <a:lnTo>
                  <a:pt x="240411" y="130302"/>
                </a:lnTo>
                <a:lnTo>
                  <a:pt x="248119" y="130302"/>
                </a:lnTo>
                <a:lnTo>
                  <a:pt x="262496" y="152565"/>
                </a:lnTo>
                <a:lnTo>
                  <a:pt x="276186" y="152565"/>
                </a:lnTo>
                <a:close/>
              </a:path>
              <a:path w="388619" h="154305">
                <a:moveTo>
                  <a:pt x="280898" y="0"/>
                </a:moveTo>
                <a:lnTo>
                  <a:pt x="236029" y="0"/>
                </a:lnTo>
                <a:lnTo>
                  <a:pt x="236029" y="9271"/>
                </a:lnTo>
                <a:lnTo>
                  <a:pt x="252488" y="9271"/>
                </a:lnTo>
                <a:lnTo>
                  <a:pt x="252488" y="58724"/>
                </a:lnTo>
                <a:lnTo>
                  <a:pt x="264439" y="58724"/>
                </a:lnTo>
                <a:lnTo>
                  <a:pt x="264439" y="9271"/>
                </a:lnTo>
                <a:lnTo>
                  <a:pt x="280898" y="9271"/>
                </a:lnTo>
                <a:lnTo>
                  <a:pt x="280898" y="0"/>
                </a:lnTo>
                <a:close/>
              </a:path>
              <a:path w="388619" h="154305">
                <a:moveTo>
                  <a:pt x="325208" y="93840"/>
                </a:moveTo>
                <a:lnTo>
                  <a:pt x="280339" y="93840"/>
                </a:lnTo>
                <a:lnTo>
                  <a:pt x="280339" y="103098"/>
                </a:lnTo>
                <a:lnTo>
                  <a:pt x="296799" y="103098"/>
                </a:lnTo>
                <a:lnTo>
                  <a:pt x="296799" y="152565"/>
                </a:lnTo>
                <a:lnTo>
                  <a:pt x="308749" y="152565"/>
                </a:lnTo>
                <a:lnTo>
                  <a:pt x="308749" y="103098"/>
                </a:lnTo>
                <a:lnTo>
                  <a:pt x="325208" y="103098"/>
                </a:lnTo>
                <a:lnTo>
                  <a:pt x="325208" y="93840"/>
                </a:lnTo>
                <a:close/>
              </a:path>
              <a:path w="388619" h="154305">
                <a:moveTo>
                  <a:pt x="329399" y="49453"/>
                </a:moveTo>
                <a:lnTo>
                  <a:pt x="302120" y="49453"/>
                </a:lnTo>
                <a:lnTo>
                  <a:pt x="302120" y="33439"/>
                </a:lnTo>
                <a:lnTo>
                  <a:pt x="324993" y="33439"/>
                </a:lnTo>
                <a:lnTo>
                  <a:pt x="324993" y="24168"/>
                </a:lnTo>
                <a:lnTo>
                  <a:pt x="302120" y="24168"/>
                </a:lnTo>
                <a:lnTo>
                  <a:pt x="302120" y="9271"/>
                </a:lnTo>
                <a:lnTo>
                  <a:pt x="328803" y="9271"/>
                </a:lnTo>
                <a:lnTo>
                  <a:pt x="328803" y="0"/>
                </a:lnTo>
                <a:lnTo>
                  <a:pt x="290169" y="0"/>
                </a:lnTo>
                <a:lnTo>
                  <a:pt x="290169" y="58724"/>
                </a:lnTo>
                <a:lnTo>
                  <a:pt x="329399" y="58724"/>
                </a:lnTo>
                <a:lnTo>
                  <a:pt x="329399" y="49453"/>
                </a:lnTo>
                <a:close/>
              </a:path>
              <a:path w="388619" h="154305">
                <a:moveTo>
                  <a:pt x="388556" y="58724"/>
                </a:moveTo>
                <a:lnTo>
                  <a:pt x="373926" y="36474"/>
                </a:lnTo>
                <a:lnTo>
                  <a:pt x="373748" y="36207"/>
                </a:lnTo>
                <a:lnTo>
                  <a:pt x="377126" y="35509"/>
                </a:lnTo>
                <a:lnTo>
                  <a:pt x="386562" y="24257"/>
                </a:lnTo>
                <a:lnTo>
                  <a:pt x="386537" y="12217"/>
                </a:lnTo>
                <a:lnTo>
                  <a:pt x="374269" y="190"/>
                </a:lnTo>
                <a:lnTo>
                  <a:pt x="374269" y="14465"/>
                </a:lnTo>
                <a:lnTo>
                  <a:pt x="374269" y="21996"/>
                </a:lnTo>
                <a:lnTo>
                  <a:pt x="373138" y="24257"/>
                </a:lnTo>
                <a:lnTo>
                  <a:pt x="371754" y="25641"/>
                </a:lnTo>
                <a:lnTo>
                  <a:pt x="370116" y="27368"/>
                </a:lnTo>
                <a:lnTo>
                  <a:pt x="367423" y="27203"/>
                </a:lnTo>
                <a:lnTo>
                  <a:pt x="352780" y="27203"/>
                </a:lnTo>
                <a:lnTo>
                  <a:pt x="352780" y="9271"/>
                </a:lnTo>
                <a:lnTo>
                  <a:pt x="367423" y="9271"/>
                </a:lnTo>
                <a:lnTo>
                  <a:pt x="370116" y="9182"/>
                </a:lnTo>
                <a:lnTo>
                  <a:pt x="373138" y="12217"/>
                </a:lnTo>
                <a:lnTo>
                  <a:pt x="374269" y="14465"/>
                </a:lnTo>
                <a:lnTo>
                  <a:pt x="374269" y="190"/>
                </a:lnTo>
                <a:lnTo>
                  <a:pt x="373049" y="0"/>
                </a:lnTo>
                <a:lnTo>
                  <a:pt x="340842" y="0"/>
                </a:lnTo>
                <a:lnTo>
                  <a:pt x="340842" y="58724"/>
                </a:lnTo>
                <a:lnTo>
                  <a:pt x="352780" y="58724"/>
                </a:lnTo>
                <a:lnTo>
                  <a:pt x="352780" y="36474"/>
                </a:lnTo>
                <a:lnTo>
                  <a:pt x="360489" y="36474"/>
                </a:lnTo>
                <a:lnTo>
                  <a:pt x="374878" y="58724"/>
                </a:lnTo>
                <a:lnTo>
                  <a:pt x="388556" y="587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17885" y="1263396"/>
            <a:ext cx="22307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Calibri Light"/>
                <a:cs typeface="Calibri Light"/>
              </a:rPr>
              <a:t>A</a:t>
            </a:r>
            <a:r>
              <a:rPr sz="3200" b="0" spc="-50" dirty="0">
                <a:latin typeface="Calibri Light"/>
                <a:cs typeface="Calibri Light"/>
              </a:rPr>
              <a:t> </a:t>
            </a:r>
            <a:r>
              <a:rPr sz="3200" b="0" dirty="0">
                <a:latin typeface="Calibri Light"/>
                <a:cs typeface="Calibri Light"/>
              </a:rPr>
              <a:t>Better</a:t>
            </a:r>
            <a:r>
              <a:rPr sz="3200" b="0" spc="-50" dirty="0">
                <a:latin typeface="Calibri Light"/>
                <a:cs typeface="Calibri Light"/>
              </a:rPr>
              <a:t> </a:t>
            </a:r>
            <a:r>
              <a:rPr sz="3200" b="0" spc="-10" dirty="0">
                <a:latin typeface="Calibri Light"/>
                <a:cs typeface="Calibri Light"/>
              </a:rPr>
              <a:t>Start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5532" y="2553716"/>
            <a:ext cx="3996054" cy="1760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Whiriwhiria: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kia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tamaiti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David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Tipene-</a:t>
            </a:r>
            <a:r>
              <a:rPr sz="1800" spc="-20" dirty="0">
                <a:latin typeface="Calibri"/>
                <a:cs typeface="Calibri"/>
              </a:rPr>
              <a:t>Leach</a:t>
            </a:r>
            <a:endParaRPr sz="1800">
              <a:latin typeface="Calibri"/>
              <a:cs typeface="Calibri"/>
            </a:endParaRPr>
          </a:p>
          <a:p>
            <a:pPr marL="12700" marR="847090">
              <a:lnSpc>
                <a:spcPts val="1989"/>
              </a:lnSpc>
              <a:spcBef>
                <a:spcPts val="955"/>
              </a:spcBef>
            </a:pPr>
            <a:r>
              <a:rPr sz="1800" spc="-55" dirty="0">
                <a:latin typeface="Calibri"/>
                <a:cs typeface="Calibri"/>
              </a:rPr>
              <a:t>Te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Kura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Awarua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Rangahau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Māori </a:t>
            </a:r>
            <a:r>
              <a:rPr sz="1800" dirty="0">
                <a:latin typeface="Calibri"/>
                <a:cs typeface="Calibri"/>
              </a:rPr>
              <a:t>Research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Centre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62225" y="1156854"/>
            <a:ext cx="4381774" cy="398664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84077" y="4521475"/>
            <a:ext cx="1479917" cy="51806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791" y="4494793"/>
            <a:ext cx="1755452" cy="6482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418" y="1382743"/>
            <a:ext cx="5600700" cy="3660140"/>
            <a:chOff x="51418" y="1382743"/>
            <a:chExt cx="5600700" cy="36601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18" y="1382743"/>
              <a:ext cx="5600238" cy="365993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3224" y="1559440"/>
              <a:ext cx="787400" cy="0"/>
            </a:xfrm>
            <a:custGeom>
              <a:avLst/>
              <a:gdLst/>
              <a:ahLst/>
              <a:cxnLst/>
              <a:rect l="l" t="t" r="r" b="b"/>
              <a:pathLst>
                <a:path w="787400">
                  <a:moveTo>
                    <a:pt x="0" y="0"/>
                  </a:moveTo>
                  <a:lnTo>
                    <a:pt x="787241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66434" y="1213372"/>
            <a:ext cx="3219450" cy="321818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445"/>
              </a:spcBef>
              <a:buClr>
                <a:srgbClr val="399476"/>
              </a:buClr>
              <a:buSzPct val="121428"/>
              <a:buFont typeface="Arial"/>
              <a:buChar char="•"/>
              <a:tabLst>
                <a:tab pos="193040" algn="l"/>
              </a:tabLst>
            </a:pPr>
            <a:r>
              <a:rPr sz="1400" dirty="0">
                <a:latin typeface="Calibri"/>
                <a:cs typeface="Calibri"/>
              </a:rPr>
              <a:t>Of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21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assessment</a:t>
            </a:r>
            <a:r>
              <a:rPr sz="1400" spc="-10" dirty="0">
                <a:latin typeface="Calibri"/>
                <a:cs typeface="Calibri"/>
              </a:rPr>
              <a:t> areas:</a:t>
            </a:r>
            <a:endParaRPr sz="14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720"/>
              </a:spcBef>
              <a:buClr>
                <a:srgbClr val="399476"/>
              </a:buClr>
              <a:buSzPct val="121428"/>
              <a:buFont typeface="Arial"/>
              <a:buChar char="•"/>
              <a:tabLst>
                <a:tab pos="193040" algn="l"/>
              </a:tabLst>
            </a:pPr>
            <a:r>
              <a:rPr sz="1400" dirty="0">
                <a:latin typeface="Calibri"/>
                <a:cs typeface="Calibri"/>
              </a:rPr>
              <a:t>12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excellent;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good;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adequate;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-20" dirty="0">
                <a:latin typeface="Calibri"/>
                <a:cs typeface="Calibri"/>
              </a:rPr>
              <a:t> poor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399476"/>
              </a:buClr>
              <a:buFont typeface="Arial"/>
              <a:buChar char="•"/>
            </a:pPr>
            <a:endParaRPr sz="235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buClr>
                <a:srgbClr val="399476"/>
              </a:buClr>
              <a:buSzPct val="121428"/>
              <a:buFont typeface="Arial"/>
              <a:buChar char="•"/>
              <a:tabLst>
                <a:tab pos="193040" algn="l"/>
              </a:tabLst>
            </a:pPr>
            <a:r>
              <a:rPr sz="1400" dirty="0">
                <a:latin typeface="Calibri"/>
                <a:cs typeface="Calibri"/>
              </a:rPr>
              <a:t>Main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improvement</a:t>
            </a:r>
            <a:endParaRPr sz="1400">
              <a:latin typeface="Calibri"/>
              <a:cs typeface="Calibri"/>
            </a:endParaRPr>
          </a:p>
          <a:p>
            <a:pPr marL="535940" lvl="1" indent="-180340">
              <a:lnSpc>
                <a:spcPct val="100000"/>
              </a:lnSpc>
              <a:spcBef>
                <a:spcPts val="625"/>
              </a:spcBef>
              <a:buClr>
                <a:srgbClr val="399476"/>
              </a:buClr>
              <a:buSzPct val="121428"/>
              <a:buFont typeface="Arial"/>
              <a:buChar char="•"/>
              <a:tabLst>
                <a:tab pos="535940" algn="l"/>
              </a:tabLst>
            </a:pPr>
            <a:r>
              <a:rPr sz="1400" dirty="0">
                <a:latin typeface="Calibri"/>
                <a:cs typeface="Calibri"/>
              </a:rPr>
              <a:t>Secure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funding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system</a:t>
            </a:r>
            <a:endParaRPr sz="1400">
              <a:latin typeface="Calibri"/>
              <a:cs typeface="Calibri"/>
            </a:endParaRPr>
          </a:p>
          <a:p>
            <a:pPr marL="535940" lvl="1" indent="-180340">
              <a:lnSpc>
                <a:spcPts val="1585"/>
              </a:lnSpc>
              <a:spcBef>
                <a:spcPts val="620"/>
              </a:spcBef>
              <a:buClr>
                <a:srgbClr val="399476"/>
              </a:buClr>
              <a:buSzPct val="121428"/>
              <a:buFont typeface="Arial"/>
              <a:buChar char="•"/>
              <a:tabLst>
                <a:tab pos="535940" algn="l"/>
              </a:tabLst>
            </a:pPr>
            <a:r>
              <a:rPr sz="1400" dirty="0">
                <a:latin typeface="Calibri"/>
                <a:cs typeface="Calibri"/>
              </a:rPr>
              <a:t>Future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vision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children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10" dirty="0">
                <a:latin typeface="Calibri"/>
                <a:cs typeface="Calibri"/>
              </a:rPr>
              <a:t> need,</a:t>
            </a:r>
            <a:endParaRPr sz="1400">
              <a:latin typeface="Calibri"/>
              <a:cs typeface="Calibri"/>
            </a:endParaRPr>
          </a:p>
          <a:p>
            <a:pPr marL="1542415">
              <a:lnSpc>
                <a:spcPts val="1585"/>
              </a:lnSpc>
            </a:pPr>
            <a:r>
              <a:rPr sz="1400" dirty="0">
                <a:latin typeface="Calibri"/>
                <a:cs typeface="Calibri"/>
              </a:rPr>
              <a:t>-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schools</a:t>
            </a:r>
            <a:endParaRPr sz="1400">
              <a:latin typeface="Calibri"/>
              <a:cs typeface="Calibri"/>
            </a:endParaRPr>
          </a:p>
          <a:p>
            <a:pPr marL="536575" marR="59055" lvl="1" indent="-180975">
              <a:lnSpc>
                <a:spcPts val="1510"/>
              </a:lnSpc>
              <a:spcBef>
                <a:spcPts val="820"/>
              </a:spcBef>
              <a:buClr>
                <a:srgbClr val="399476"/>
              </a:buClr>
              <a:buSzPct val="121428"/>
              <a:buFont typeface="Arial"/>
              <a:buChar char="•"/>
              <a:tabLst>
                <a:tab pos="536575" algn="l"/>
              </a:tabLst>
            </a:pPr>
            <a:r>
              <a:rPr sz="1400" dirty="0">
                <a:latin typeface="Calibri"/>
                <a:cs typeface="Calibri"/>
              </a:rPr>
              <a:t>Sustainability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planning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spc="-10" dirty="0">
                <a:latin typeface="Calibri"/>
                <a:cs typeface="Calibri"/>
              </a:rPr>
              <a:t>procurement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policies</a:t>
            </a:r>
            <a:endParaRPr sz="1400">
              <a:latin typeface="Calibri"/>
              <a:cs typeface="Calibri"/>
            </a:endParaRPr>
          </a:p>
          <a:p>
            <a:pPr marL="535940" lvl="1" indent="-180340">
              <a:lnSpc>
                <a:spcPct val="100000"/>
              </a:lnSpc>
              <a:spcBef>
                <a:spcPts val="700"/>
              </a:spcBef>
              <a:buClr>
                <a:srgbClr val="399476"/>
              </a:buClr>
              <a:buSzPct val="121428"/>
              <a:buFont typeface="Arial"/>
              <a:buChar char="•"/>
              <a:tabLst>
                <a:tab pos="535940" algn="l"/>
              </a:tabLst>
            </a:pPr>
            <a:r>
              <a:rPr sz="1400" dirty="0">
                <a:latin typeface="Calibri"/>
                <a:cs typeface="Calibri"/>
              </a:rPr>
              <a:t>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formal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cost-</a:t>
            </a:r>
            <a:r>
              <a:rPr sz="1400" spc="-10" dirty="0">
                <a:latin typeface="Calibri"/>
                <a:cs typeface="Calibri"/>
              </a:rPr>
              <a:t>effectiveness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study</a:t>
            </a:r>
            <a:endParaRPr sz="1400">
              <a:latin typeface="Calibri"/>
              <a:cs typeface="Calibri"/>
            </a:endParaRPr>
          </a:p>
          <a:p>
            <a:pPr marL="536575" marR="5080" lvl="1" indent="-180975">
              <a:lnSpc>
                <a:spcPts val="1510"/>
              </a:lnSpc>
              <a:spcBef>
                <a:spcPts val="790"/>
              </a:spcBef>
              <a:buClr>
                <a:srgbClr val="399476"/>
              </a:buClr>
              <a:buSzPct val="121428"/>
              <a:buFont typeface="Arial"/>
              <a:buChar char="•"/>
              <a:tabLst>
                <a:tab pos="536575" algn="l"/>
              </a:tabLst>
            </a:pPr>
            <a:r>
              <a:rPr sz="1400" spc="-10" dirty="0">
                <a:latin typeface="Calibri"/>
                <a:cs typeface="Calibri"/>
              </a:rPr>
              <a:t>Long-</a:t>
            </a:r>
            <a:r>
              <a:rPr sz="1400" dirty="0">
                <a:latin typeface="Calibri"/>
                <a:cs typeface="Calibri"/>
              </a:rPr>
              <a:t>term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monitoring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0" dirty="0">
                <a:latin typeface="Calibri"/>
                <a:cs typeface="Calibri"/>
              </a:rPr>
              <a:t> educational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health </a:t>
            </a:r>
            <a:r>
              <a:rPr sz="1400" spc="-10" dirty="0">
                <a:latin typeface="Calibri"/>
                <a:cs typeface="Calibri"/>
              </a:rPr>
              <a:t>outcomes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96819" y="81788"/>
            <a:ext cx="7889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Impact</a:t>
            </a:r>
            <a:r>
              <a:rPr sz="2400" spc="-75" dirty="0"/>
              <a:t> </a:t>
            </a:r>
            <a:r>
              <a:rPr sz="2400" dirty="0"/>
              <a:t>and</a:t>
            </a:r>
            <a:r>
              <a:rPr sz="2400" spc="-70" dirty="0"/>
              <a:t> </a:t>
            </a:r>
            <a:r>
              <a:rPr sz="2400" dirty="0"/>
              <a:t>Implementation:</a:t>
            </a:r>
            <a:r>
              <a:rPr sz="2400" spc="-65" dirty="0"/>
              <a:t> </a:t>
            </a:r>
            <a:r>
              <a:rPr sz="2400" spc="-10" dirty="0"/>
              <a:t>Value</a:t>
            </a:r>
            <a:r>
              <a:rPr sz="2400" spc="-70" dirty="0"/>
              <a:t> </a:t>
            </a:r>
            <a:r>
              <a:rPr sz="2400" dirty="0"/>
              <a:t>for</a:t>
            </a:r>
            <a:r>
              <a:rPr sz="2400" spc="-70" dirty="0"/>
              <a:t> </a:t>
            </a:r>
            <a:r>
              <a:rPr sz="2400" dirty="0"/>
              <a:t>Investment</a:t>
            </a:r>
            <a:r>
              <a:rPr sz="2400" spc="-60" dirty="0"/>
              <a:t> </a:t>
            </a:r>
            <a:r>
              <a:rPr sz="2400" spc="-10" dirty="0"/>
              <a:t>framework.</a:t>
            </a:r>
            <a:endParaRPr sz="24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207" y="742234"/>
            <a:ext cx="7730499" cy="3421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9185" y="1292402"/>
            <a:ext cx="98425" cy="312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sz="2200" dirty="0">
                <a:solidFill>
                  <a:srgbClr val="399476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3225" y="1256754"/>
            <a:ext cx="5864860" cy="2701925"/>
            <a:chOff x="163225" y="1256754"/>
            <a:chExt cx="5864860" cy="27019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749" y="1266279"/>
              <a:ext cx="5845397" cy="268231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7987" y="1261516"/>
              <a:ext cx="5855335" cy="2692400"/>
            </a:xfrm>
            <a:custGeom>
              <a:avLst/>
              <a:gdLst/>
              <a:ahLst/>
              <a:cxnLst/>
              <a:rect l="l" t="t" r="r" b="b"/>
              <a:pathLst>
                <a:path w="5855335" h="2692400">
                  <a:moveTo>
                    <a:pt x="0" y="0"/>
                  </a:moveTo>
                  <a:lnTo>
                    <a:pt x="5854923" y="0"/>
                  </a:lnTo>
                  <a:lnTo>
                    <a:pt x="5854923" y="2691840"/>
                  </a:lnTo>
                  <a:lnTo>
                    <a:pt x="0" y="269184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1893" y="4263644"/>
            <a:ext cx="5528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Food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Road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Map: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Preparation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bigger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regional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picture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49531" y="724915"/>
            <a:ext cx="5957570" cy="3651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(Integrative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model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3)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318008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Lucida Sans"/>
                <a:cs typeface="Lucida Sans"/>
              </a:rPr>
              <a:t>Most</a:t>
            </a:r>
            <a:r>
              <a:rPr sz="1800" spc="-110" dirty="0">
                <a:latin typeface="Lucida Sans"/>
                <a:cs typeface="Lucida Sans"/>
              </a:rPr>
              <a:t> </a:t>
            </a:r>
            <a:r>
              <a:rPr sz="1800" spc="-30" dirty="0">
                <a:latin typeface="Lucida Sans"/>
                <a:cs typeface="Lucida Sans"/>
              </a:rPr>
              <a:t>common</a:t>
            </a:r>
            <a:r>
              <a:rPr sz="1800" spc="-110" dirty="0">
                <a:latin typeface="Lucida Sans"/>
                <a:cs typeface="Lucida Sans"/>
              </a:rPr>
              <a:t> </a:t>
            </a:r>
            <a:r>
              <a:rPr sz="1800" spc="-10" dirty="0">
                <a:latin typeface="Lucida Sans"/>
                <a:cs typeface="Lucida Sans"/>
              </a:rPr>
              <a:t>themes</a:t>
            </a:r>
            <a:endParaRPr sz="1800">
              <a:latin typeface="Lucida Sans"/>
              <a:cs typeface="Lucida Sans"/>
            </a:endParaRPr>
          </a:p>
          <a:p>
            <a:pPr marL="3522345" indent="-180340">
              <a:lnSpc>
                <a:spcPct val="100000"/>
              </a:lnSpc>
              <a:spcBef>
                <a:spcPts val="120"/>
              </a:spcBef>
              <a:buSzPct val="117647"/>
              <a:buFont typeface="Arial"/>
              <a:buChar char="•"/>
              <a:tabLst>
                <a:tab pos="3522345" algn="l"/>
              </a:tabLst>
            </a:pPr>
            <a:r>
              <a:rPr sz="1700" spc="-30" dirty="0">
                <a:latin typeface="Calibri"/>
                <a:cs typeface="Calibri"/>
              </a:rPr>
              <a:t>Community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engagement</a:t>
            </a:r>
            <a:endParaRPr sz="1700">
              <a:latin typeface="Calibri"/>
              <a:cs typeface="Calibri"/>
            </a:endParaRPr>
          </a:p>
          <a:p>
            <a:pPr marL="3522345" indent="-180340">
              <a:lnSpc>
                <a:spcPct val="100000"/>
              </a:lnSpc>
              <a:spcBef>
                <a:spcPts val="170"/>
              </a:spcBef>
              <a:buSzPct val="117647"/>
              <a:buFont typeface="Arial"/>
              <a:buChar char="•"/>
              <a:tabLst>
                <a:tab pos="3522345" algn="l"/>
              </a:tabLst>
            </a:pPr>
            <a:r>
              <a:rPr sz="1700" spc="-20" dirty="0">
                <a:latin typeface="Calibri"/>
                <a:cs typeface="Calibri"/>
              </a:rPr>
              <a:t>Health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and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wellbeing</a:t>
            </a:r>
            <a:endParaRPr sz="1700">
              <a:latin typeface="Calibri"/>
              <a:cs typeface="Calibri"/>
            </a:endParaRPr>
          </a:p>
          <a:p>
            <a:pPr marL="3522345" indent="-180340">
              <a:lnSpc>
                <a:spcPct val="100000"/>
              </a:lnSpc>
              <a:spcBef>
                <a:spcPts val="170"/>
              </a:spcBef>
              <a:buSzPct val="117647"/>
              <a:buFont typeface="Arial"/>
              <a:buChar char="•"/>
              <a:tabLst>
                <a:tab pos="3522345" algn="l"/>
              </a:tabLst>
            </a:pPr>
            <a:r>
              <a:rPr sz="1700" spc="-25" dirty="0">
                <a:latin typeface="Calibri"/>
                <a:cs typeface="Calibri"/>
              </a:rPr>
              <a:t>Robust,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30" dirty="0">
                <a:latin typeface="Calibri"/>
                <a:cs typeface="Calibri"/>
              </a:rPr>
              <a:t>innovative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design</a:t>
            </a:r>
            <a:endParaRPr sz="1700">
              <a:latin typeface="Calibri"/>
              <a:cs typeface="Calibri"/>
            </a:endParaRPr>
          </a:p>
          <a:p>
            <a:pPr marL="3522345" indent="-180340">
              <a:lnSpc>
                <a:spcPct val="100000"/>
              </a:lnSpc>
              <a:spcBef>
                <a:spcPts val="45"/>
              </a:spcBef>
              <a:buSzPct val="117647"/>
              <a:buFont typeface="Arial"/>
              <a:buChar char="•"/>
              <a:tabLst>
                <a:tab pos="3522345" algn="l"/>
              </a:tabLst>
            </a:pPr>
            <a:r>
              <a:rPr sz="1700" spc="-25" dirty="0">
                <a:latin typeface="Calibri"/>
                <a:cs typeface="Calibri"/>
              </a:rPr>
              <a:t>Inflation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30" dirty="0">
                <a:latin typeface="Calibri"/>
                <a:cs typeface="Calibri"/>
              </a:rPr>
              <a:t>rates/food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expense</a:t>
            </a:r>
            <a:endParaRPr sz="1700">
              <a:latin typeface="Calibri"/>
              <a:cs typeface="Calibri"/>
            </a:endParaRPr>
          </a:p>
          <a:p>
            <a:pPr marL="3522345" indent="-180340">
              <a:lnSpc>
                <a:spcPct val="100000"/>
              </a:lnSpc>
              <a:spcBef>
                <a:spcPts val="170"/>
              </a:spcBef>
              <a:buSzPct val="117647"/>
              <a:buFont typeface="Arial"/>
              <a:buChar char="•"/>
              <a:tabLst>
                <a:tab pos="3522345" algn="l"/>
              </a:tabLst>
            </a:pPr>
            <a:r>
              <a:rPr sz="1700" spc="-20" dirty="0">
                <a:latin typeface="Calibri"/>
                <a:cs typeface="Calibri"/>
              </a:rPr>
              <a:t>Local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30" dirty="0">
                <a:latin typeface="Calibri"/>
                <a:cs typeface="Calibri"/>
              </a:rPr>
              <a:t>networks/partnerships</a:t>
            </a:r>
            <a:endParaRPr sz="1700">
              <a:latin typeface="Calibri"/>
              <a:cs typeface="Calibri"/>
            </a:endParaRPr>
          </a:p>
          <a:p>
            <a:pPr marL="3522345" indent="-180340">
              <a:lnSpc>
                <a:spcPct val="100000"/>
              </a:lnSpc>
              <a:spcBef>
                <a:spcPts val="165"/>
              </a:spcBef>
              <a:buSzPct val="117647"/>
              <a:buFont typeface="Arial"/>
              <a:buChar char="•"/>
              <a:tabLst>
                <a:tab pos="3522345" algn="l"/>
              </a:tabLst>
            </a:pPr>
            <a:r>
              <a:rPr sz="1700" spc="-40" dirty="0">
                <a:latin typeface="Calibri"/>
                <a:cs typeface="Calibri"/>
              </a:rPr>
              <a:t>Mātauranga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Māori</a:t>
            </a:r>
            <a:endParaRPr sz="1700">
              <a:latin typeface="Calibri"/>
              <a:cs typeface="Calibri"/>
            </a:endParaRPr>
          </a:p>
          <a:p>
            <a:pPr marL="3522345" indent="-180340">
              <a:lnSpc>
                <a:spcPct val="100000"/>
              </a:lnSpc>
              <a:spcBef>
                <a:spcPts val="145"/>
              </a:spcBef>
              <a:buSzPct val="117647"/>
              <a:buFont typeface="Arial"/>
              <a:buChar char="•"/>
              <a:tabLst>
                <a:tab pos="3522345" algn="l"/>
              </a:tabLst>
            </a:pPr>
            <a:r>
              <a:rPr sz="1700" spc="-10" dirty="0">
                <a:latin typeface="Calibri"/>
                <a:cs typeface="Calibri"/>
              </a:rPr>
              <a:t>Location</a:t>
            </a:r>
            <a:endParaRPr sz="1700">
              <a:latin typeface="Calibri"/>
              <a:cs typeface="Calibri"/>
            </a:endParaRPr>
          </a:p>
          <a:p>
            <a:pPr marL="3522345" indent="-180340">
              <a:lnSpc>
                <a:spcPct val="100000"/>
              </a:lnSpc>
              <a:spcBef>
                <a:spcPts val="170"/>
              </a:spcBef>
              <a:buSzPct val="117647"/>
              <a:buFont typeface="Arial"/>
              <a:buChar char="•"/>
              <a:tabLst>
                <a:tab pos="3522345" algn="l"/>
              </a:tabLst>
            </a:pPr>
            <a:r>
              <a:rPr sz="1700" spc="-20" dirty="0">
                <a:latin typeface="Calibri"/>
                <a:cs typeface="Calibri"/>
              </a:rPr>
              <a:t>Impact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30" dirty="0">
                <a:latin typeface="Calibri"/>
                <a:cs typeface="Calibri"/>
              </a:rPr>
              <a:t>natural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disasters</a:t>
            </a:r>
            <a:endParaRPr sz="1700">
              <a:latin typeface="Calibri"/>
              <a:cs typeface="Calibri"/>
            </a:endParaRPr>
          </a:p>
          <a:p>
            <a:pPr marL="3522345" indent="-180340">
              <a:lnSpc>
                <a:spcPct val="100000"/>
              </a:lnSpc>
              <a:spcBef>
                <a:spcPts val="45"/>
              </a:spcBef>
              <a:buSzPct val="117647"/>
              <a:buFont typeface="Arial"/>
              <a:buChar char="•"/>
              <a:tabLst>
                <a:tab pos="3522345" algn="l"/>
              </a:tabLst>
            </a:pPr>
            <a:r>
              <a:rPr sz="1700" spc="-30" dirty="0">
                <a:latin typeface="Calibri"/>
                <a:cs typeface="Calibri"/>
              </a:rPr>
              <a:t>Education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on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kai</a:t>
            </a:r>
            <a:endParaRPr sz="1700">
              <a:latin typeface="Calibri"/>
              <a:cs typeface="Calibri"/>
            </a:endParaRPr>
          </a:p>
          <a:p>
            <a:pPr marL="3522345" indent="-180340">
              <a:lnSpc>
                <a:spcPct val="100000"/>
              </a:lnSpc>
              <a:spcBef>
                <a:spcPts val="170"/>
              </a:spcBef>
              <a:buSzPct val="117647"/>
              <a:buFont typeface="Arial"/>
              <a:buChar char="•"/>
              <a:tabLst>
                <a:tab pos="3522345" algn="l"/>
              </a:tabLst>
            </a:pPr>
            <a:r>
              <a:rPr sz="1700" spc="-25" dirty="0">
                <a:latin typeface="Calibri"/>
                <a:cs typeface="Calibri"/>
              </a:rPr>
              <a:t>Current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distribution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systems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8353" y="261619"/>
            <a:ext cx="8761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Implementation:</a:t>
            </a:r>
            <a:r>
              <a:rPr sz="2400" spc="-55" dirty="0"/>
              <a:t> </a:t>
            </a:r>
            <a:r>
              <a:rPr sz="2400" dirty="0"/>
              <a:t>Cognitive</a:t>
            </a:r>
            <a:r>
              <a:rPr sz="2400" spc="-55" dirty="0"/>
              <a:t> </a:t>
            </a:r>
            <a:r>
              <a:rPr sz="2400" dirty="0"/>
              <a:t>mapping</a:t>
            </a:r>
            <a:r>
              <a:rPr sz="2400" spc="-55" dirty="0"/>
              <a:t> </a:t>
            </a:r>
            <a:r>
              <a:rPr sz="2400" dirty="0"/>
              <a:t>of</a:t>
            </a:r>
            <a:r>
              <a:rPr sz="2400" spc="-55" dirty="0"/>
              <a:t> </a:t>
            </a:r>
            <a:r>
              <a:rPr sz="2400" dirty="0"/>
              <a:t>food</a:t>
            </a:r>
            <a:r>
              <a:rPr sz="2400" spc="-55" dirty="0"/>
              <a:t> </a:t>
            </a:r>
            <a:r>
              <a:rPr sz="2400" dirty="0"/>
              <a:t>networks</a:t>
            </a:r>
            <a:r>
              <a:rPr sz="2400" spc="-50" dirty="0"/>
              <a:t> </a:t>
            </a:r>
            <a:r>
              <a:rPr sz="2400" dirty="0"/>
              <a:t>in</a:t>
            </a:r>
            <a:r>
              <a:rPr sz="2400" spc="-60" dirty="0"/>
              <a:t> </a:t>
            </a:r>
            <a:r>
              <a:rPr sz="2400" spc="-20" dirty="0"/>
              <a:t>Hawke’s</a:t>
            </a:r>
            <a:r>
              <a:rPr sz="2400" spc="-45" dirty="0"/>
              <a:t> </a:t>
            </a:r>
            <a:r>
              <a:rPr sz="2400" spc="-25" dirty="0"/>
              <a:t>Bay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8669" y="182371"/>
            <a:ext cx="37103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Results:</a:t>
            </a:r>
            <a:r>
              <a:rPr sz="2400" spc="-75" dirty="0"/>
              <a:t> </a:t>
            </a:r>
            <a:r>
              <a:rPr sz="2400" dirty="0"/>
              <a:t>Rangatahi</a:t>
            </a:r>
            <a:r>
              <a:rPr sz="2400" spc="-75" dirty="0"/>
              <a:t> </a:t>
            </a:r>
            <a:r>
              <a:rPr sz="2400" spc="-10" dirty="0"/>
              <a:t>guidelines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207" y="751978"/>
            <a:ext cx="4010775" cy="42423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63208" y="697483"/>
            <a:ext cx="4197985" cy="3367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100"/>
              </a:spcBef>
              <a:buClr>
                <a:srgbClr val="399476"/>
              </a:buClr>
              <a:buSzPct val="122222"/>
              <a:buFont typeface="Arial"/>
              <a:buChar char="•"/>
              <a:tabLst>
                <a:tab pos="193040" algn="l"/>
              </a:tabLst>
            </a:pPr>
            <a:r>
              <a:rPr sz="1800" dirty="0">
                <a:latin typeface="Calibri"/>
                <a:cs typeface="Calibri"/>
              </a:rPr>
              <a:t>Dietary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habits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 childhood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adolescence</a:t>
            </a:r>
            <a:endParaRPr sz="1800">
              <a:latin typeface="Calibri"/>
              <a:cs typeface="Calibri"/>
            </a:endParaRPr>
          </a:p>
          <a:p>
            <a:pPr marL="193675" marR="410209" indent="-180975">
              <a:lnSpc>
                <a:spcPts val="1989"/>
              </a:lnSpc>
              <a:spcBef>
                <a:spcPts val="735"/>
              </a:spcBef>
              <a:buClr>
                <a:srgbClr val="399476"/>
              </a:buClr>
              <a:buSzPct val="122222"/>
              <a:buFont typeface="Arial"/>
              <a:buChar char="•"/>
              <a:tabLst>
                <a:tab pos="193675" algn="l"/>
              </a:tabLst>
            </a:pPr>
            <a:r>
              <a:rPr sz="1800" dirty="0">
                <a:latin typeface="Calibri"/>
                <a:cs typeface="Calibri"/>
              </a:rPr>
              <a:t>Current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guidelines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don’t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resonate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with </a:t>
            </a:r>
            <a:r>
              <a:rPr sz="1800" spc="-10" dirty="0">
                <a:latin typeface="Calibri"/>
                <a:cs typeface="Calibri"/>
              </a:rPr>
              <a:t>rangatahi</a:t>
            </a:r>
            <a:endParaRPr sz="18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515"/>
              </a:spcBef>
              <a:buClr>
                <a:srgbClr val="399476"/>
              </a:buClr>
              <a:buSzPct val="122222"/>
              <a:buFont typeface="Arial"/>
              <a:buChar char="•"/>
              <a:tabLst>
                <a:tab pos="193040" algn="l"/>
              </a:tabLst>
            </a:pPr>
            <a:r>
              <a:rPr sz="1800" dirty="0">
                <a:latin typeface="Calibri"/>
                <a:cs typeface="Calibri"/>
              </a:rPr>
              <a:t>17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rangatahi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participated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two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wānanga</a:t>
            </a:r>
            <a:endParaRPr sz="18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530"/>
              </a:spcBef>
              <a:buClr>
                <a:srgbClr val="399476"/>
              </a:buClr>
              <a:buSzPct val="122222"/>
              <a:buFont typeface="Arial"/>
              <a:buChar char="•"/>
              <a:tabLst>
                <a:tab pos="193040" algn="l"/>
              </a:tabLst>
            </a:pPr>
            <a:r>
              <a:rPr sz="1800" dirty="0">
                <a:latin typeface="Calibri"/>
                <a:cs typeface="Calibri"/>
              </a:rPr>
              <a:t>Nutrition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wellbeing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guidelines</a:t>
            </a:r>
            <a:endParaRPr sz="1800">
              <a:latin typeface="Calibri"/>
              <a:cs typeface="Calibri"/>
            </a:endParaRPr>
          </a:p>
          <a:p>
            <a:pPr marL="355600" marR="815340">
              <a:lnSpc>
                <a:spcPct val="100400"/>
              </a:lnSpc>
              <a:spcBef>
                <a:spcPts val="645"/>
              </a:spcBef>
            </a:pPr>
            <a:r>
              <a:rPr sz="1600" spc="-25" dirty="0">
                <a:latin typeface="Calibri"/>
                <a:cs typeface="Calibri"/>
              </a:rPr>
              <a:t>‘Let’s’,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rather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than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‘must’ Incorporated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mātauranga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Māori </a:t>
            </a:r>
            <a:r>
              <a:rPr sz="1600" spc="-10" dirty="0">
                <a:latin typeface="Calibri"/>
                <a:cs typeface="Calibri"/>
              </a:rPr>
              <a:t>Incorporated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environment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messages Incorporated </a:t>
            </a:r>
            <a:r>
              <a:rPr sz="1600" dirty="0">
                <a:latin typeface="Calibri"/>
                <a:cs typeface="Calibri"/>
              </a:rPr>
              <a:t>wellbeing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messages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Calibri"/>
              <a:cs typeface="Calibri"/>
            </a:endParaRPr>
          </a:p>
          <a:p>
            <a:pPr marL="355600" marR="75565">
              <a:lnSpc>
                <a:spcPts val="1900"/>
              </a:lnSpc>
            </a:pPr>
            <a:r>
              <a:rPr sz="1600" dirty="0">
                <a:latin typeface="Calibri"/>
                <a:cs typeface="Calibri"/>
              </a:rPr>
              <a:t>Eg: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MH/sleep/cyberbullying/tūrangawaewae/ respect/whakatauki/)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83578" y="249427"/>
            <a:ext cx="1882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(Catalyzed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action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1)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100"/>
              </a:spcBef>
              <a:buClr>
                <a:srgbClr val="399476"/>
              </a:buClr>
              <a:buSzPct val="120000"/>
              <a:buFont typeface="Arial"/>
              <a:buChar char="•"/>
              <a:tabLst>
                <a:tab pos="193040" algn="l"/>
              </a:tabLst>
            </a:pPr>
            <a:r>
              <a:rPr dirty="0"/>
              <a:t>20</a:t>
            </a:r>
            <a:r>
              <a:rPr spc="-10" dirty="0"/>
              <a:t> </a:t>
            </a:r>
            <a:r>
              <a:rPr dirty="0"/>
              <a:t>wk</a:t>
            </a:r>
            <a:r>
              <a:rPr spc="-5" dirty="0"/>
              <a:t> </a:t>
            </a:r>
            <a:r>
              <a:rPr dirty="0"/>
              <a:t>Social</a:t>
            </a:r>
            <a:r>
              <a:rPr spc="-5" dirty="0"/>
              <a:t> </a:t>
            </a:r>
            <a:r>
              <a:rPr dirty="0"/>
              <a:t>media </a:t>
            </a:r>
            <a:r>
              <a:rPr spc="-10" dirty="0"/>
              <a:t>campaign</a:t>
            </a:r>
          </a:p>
          <a:p>
            <a:pPr marL="193040" indent="-180340">
              <a:lnSpc>
                <a:spcPct val="100000"/>
              </a:lnSpc>
              <a:spcBef>
                <a:spcPts val="505"/>
              </a:spcBef>
              <a:buClr>
                <a:srgbClr val="399476"/>
              </a:buClr>
              <a:buSzPct val="120000"/>
              <a:buFont typeface="Arial"/>
              <a:buChar char="•"/>
              <a:tabLst>
                <a:tab pos="193040" algn="l"/>
              </a:tabLst>
            </a:pPr>
            <a:r>
              <a:rPr dirty="0"/>
              <a:t>Feature</a:t>
            </a:r>
            <a:r>
              <a:rPr spc="-45" dirty="0"/>
              <a:t> </a:t>
            </a:r>
            <a:r>
              <a:rPr dirty="0"/>
              <a:t>prominent</a:t>
            </a:r>
            <a:r>
              <a:rPr spc="-40" dirty="0"/>
              <a:t> </a:t>
            </a:r>
            <a:r>
              <a:rPr dirty="0"/>
              <a:t>NZ</a:t>
            </a:r>
            <a:r>
              <a:rPr spc="-40" dirty="0"/>
              <a:t> </a:t>
            </a:r>
            <a:r>
              <a:rPr spc="-10" dirty="0"/>
              <a:t>influencers</a:t>
            </a:r>
          </a:p>
          <a:p>
            <a:pPr marL="193040" indent="-180340">
              <a:lnSpc>
                <a:spcPct val="100000"/>
              </a:lnSpc>
              <a:spcBef>
                <a:spcPts val="600"/>
              </a:spcBef>
              <a:buClr>
                <a:srgbClr val="399476"/>
              </a:buClr>
              <a:buSzPct val="120000"/>
              <a:buFont typeface="Arial"/>
              <a:buChar char="•"/>
              <a:tabLst>
                <a:tab pos="193040" algn="l"/>
              </a:tabLst>
            </a:pPr>
            <a:r>
              <a:rPr dirty="0"/>
              <a:t>Rangatahi</a:t>
            </a:r>
            <a:r>
              <a:rPr spc="-85" dirty="0"/>
              <a:t> </a:t>
            </a:r>
            <a:r>
              <a:rPr spc="-10" dirty="0"/>
              <a:t>leadership</a:t>
            </a:r>
          </a:p>
          <a:p>
            <a:pPr marL="193675" marR="452120" indent="-180975">
              <a:lnSpc>
                <a:spcPts val="2210"/>
              </a:lnSpc>
              <a:spcBef>
                <a:spcPts val="710"/>
              </a:spcBef>
              <a:buClr>
                <a:srgbClr val="399476"/>
              </a:buClr>
              <a:buSzPct val="120000"/>
              <a:buFont typeface="Arial"/>
              <a:buChar char="•"/>
              <a:tabLst>
                <a:tab pos="193675" algn="l"/>
              </a:tabLst>
            </a:pPr>
            <a:r>
              <a:rPr dirty="0"/>
              <a:t>Media</a:t>
            </a:r>
            <a:r>
              <a:rPr spc="-45" dirty="0"/>
              <a:t> </a:t>
            </a:r>
            <a:r>
              <a:rPr dirty="0"/>
              <a:t>engagement:</a:t>
            </a:r>
            <a:r>
              <a:rPr spc="-40" dirty="0"/>
              <a:t> </a:t>
            </a:r>
            <a:r>
              <a:rPr spc="-75" dirty="0"/>
              <a:t>Te</a:t>
            </a:r>
            <a:r>
              <a:rPr spc="-35" dirty="0"/>
              <a:t> </a:t>
            </a:r>
            <a:r>
              <a:rPr spc="-10" dirty="0"/>
              <a:t>Karere, </a:t>
            </a:r>
            <a:r>
              <a:rPr spc="-20" dirty="0"/>
              <a:t>TikTok,</a:t>
            </a:r>
            <a:r>
              <a:rPr spc="-85" dirty="0"/>
              <a:t> </a:t>
            </a:r>
            <a:r>
              <a:rPr dirty="0"/>
              <a:t>Instagram,</a:t>
            </a:r>
            <a:r>
              <a:rPr spc="-75" dirty="0"/>
              <a:t> </a:t>
            </a:r>
            <a:r>
              <a:rPr spc="-10" dirty="0"/>
              <a:t>youtube</a:t>
            </a:r>
          </a:p>
          <a:p>
            <a:pPr marL="193675" marR="72390" indent="-180975">
              <a:lnSpc>
                <a:spcPct val="89300"/>
              </a:lnSpc>
              <a:spcBef>
                <a:spcPts val="810"/>
              </a:spcBef>
              <a:buClr>
                <a:srgbClr val="399476"/>
              </a:buClr>
              <a:buSzPct val="120000"/>
              <a:buFont typeface="Arial"/>
              <a:buChar char="•"/>
              <a:tabLst>
                <a:tab pos="193675" algn="l"/>
              </a:tabLst>
            </a:pPr>
            <a:r>
              <a:rPr dirty="0"/>
              <a:t>Incorporate</a:t>
            </a:r>
            <a:r>
              <a:rPr spc="-55" dirty="0"/>
              <a:t> </a:t>
            </a:r>
            <a:r>
              <a:rPr dirty="0"/>
              <a:t>into</a:t>
            </a:r>
            <a:r>
              <a:rPr spc="-55" dirty="0"/>
              <a:t> </a:t>
            </a:r>
            <a:r>
              <a:rPr dirty="0"/>
              <a:t>curriculum</a:t>
            </a:r>
            <a:r>
              <a:rPr spc="-55" dirty="0"/>
              <a:t> </a:t>
            </a:r>
            <a:r>
              <a:rPr sz="1400" spc="-10" dirty="0"/>
              <a:t>(schools, </a:t>
            </a:r>
            <a:r>
              <a:rPr sz="1400" spc="-25" dirty="0"/>
              <a:t>EIT, </a:t>
            </a:r>
            <a:r>
              <a:rPr sz="1400" dirty="0"/>
              <a:t>Healthy</a:t>
            </a:r>
            <a:r>
              <a:rPr sz="1400" spc="-20" dirty="0"/>
              <a:t> </a:t>
            </a:r>
            <a:r>
              <a:rPr sz="1400" dirty="0"/>
              <a:t>active</a:t>
            </a:r>
            <a:r>
              <a:rPr sz="1400" spc="-20" dirty="0"/>
              <a:t> </a:t>
            </a:r>
            <a:r>
              <a:rPr sz="1400" dirty="0"/>
              <a:t>learning,</a:t>
            </a:r>
            <a:r>
              <a:rPr sz="1400" spc="-20" dirty="0"/>
              <a:t> </a:t>
            </a:r>
            <a:r>
              <a:rPr sz="1400" spc="-10" dirty="0"/>
              <a:t>training)</a:t>
            </a:r>
            <a:endParaRPr sz="1400"/>
          </a:p>
          <a:p>
            <a:pPr marL="193675" marR="5080" indent="-180975">
              <a:lnSpc>
                <a:spcPts val="1700"/>
              </a:lnSpc>
              <a:spcBef>
                <a:spcPts val="860"/>
              </a:spcBef>
              <a:buClr>
                <a:srgbClr val="399476"/>
              </a:buClr>
              <a:buSzPct val="118750"/>
              <a:buFont typeface="Arial"/>
              <a:buChar char="•"/>
              <a:tabLst>
                <a:tab pos="193675" algn="l"/>
              </a:tabLst>
            </a:pPr>
            <a:r>
              <a:rPr sz="1600" u="sng" spc="-10" dirty="0">
                <a:solidFill>
                  <a:srgbClr val="0065AE"/>
                </a:solidFill>
                <a:uFill>
                  <a:solidFill>
                    <a:srgbClr val="0065AE"/>
                  </a:solidFill>
                </a:uFill>
              </a:rPr>
              <a:t>https://nourishinghawkesbay.org/manaora-</a:t>
            </a:r>
            <a:r>
              <a:rPr sz="1600" spc="-10" dirty="0">
                <a:solidFill>
                  <a:srgbClr val="0065AE"/>
                </a:solidFill>
              </a:rPr>
              <a:t> </a:t>
            </a:r>
            <a:r>
              <a:rPr sz="1600" u="sng" spc="-20" dirty="0">
                <a:solidFill>
                  <a:srgbClr val="0065AE"/>
                </a:solidFill>
                <a:uFill>
                  <a:solidFill>
                    <a:srgbClr val="0065AE"/>
                  </a:solidFill>
                </a:uFill>
              </a:rPr>
              <a:t>rangatahi-</a:t>
            </a:r>
            <a:r>
              <a:rPr sz="1600" u="sng" spc="-10" dirty="0">
                <a:solidFill>
                  <a:srgbClr val="0065AE"/>
                </a:solidFill>
                <a:uFill>
                  <a:solidFill>
                    <a:srgbClr val="0065AE"/>
                  </a:solidFill>
                </a:uFill>
              </a:rPr>
              <a:t>campaign/</a:t>
            </a:r>
            <a:endParaRPr sz="1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5965" y="620925"/>
            <a:ext cx="2414200" cy="140592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782" y="2071888"/>
            <a:ext cx="2845158" cy="16351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0781" y="3760523"/>
            <a:ext cx="1967109" cy="12425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6496" y="620925"/>
            <a:ext cx="1333529" cy="134691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53119" y="3760523"/>
            <a:ext cx="2034307" cy="124259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98263" y="2148697"/>
            <a:ext cx="1079266" cy="155834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325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Implementation:</a:t>
            </a:r>
            <a:r>
              <a:rPr sz="2400" spc="-120" dirty="0"/>
              <a:t> </a:t>
            </a:r>
            <a:r>
              <a:rPr sz="2400" dirty="0"/>
              <a:t>Rangatahi</a:t>
            </a:r>
            <a:r>
              <a:rPr sz="2400" spc="-105" dirty="0"/>
              <a:t> </a:t>
            </a:r>
            <a:r>
              <a:rPr sz="2400" spc="-10" dirty="0"/>
              <a:t>guidelines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06399" y="1294608"/>
            <a:ext cx="5337810" cy="3853815"/>
            <a:chOff x="3806399" y="1294608"/>
            <a:chExt cx="5337810" cy="3853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9826" y="1304134"/>
              <a:ext cx="2691738" cy="30816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65064" y="1299371"/>
              <a:ext cx="2701290" cy="3091180"/>
            </a:xfrm>
            <a:custGeom>
              <a:avLst/>
              <a:gdLst/>
              <a:ahLst/>
              <a:cxnLst/>
              <a:rect l="l" t="t" r="r" b="b"/>
              <a:pathLst>
                <a:path w="2701290" h="3091179">
                  <a:moveTo>
                    <a:pt x="0" y="0"/>
                  </a:moveTo>
                  <a:lnTo>
                    <a:pt x="2701263" y="0"/>
                  </a:lnTo>
                  <a:lnTo>
                    <a:pt x="2701263" y="3091165"/>
                  </a:lnTo>
                  <a:lnTo>
                    <a:pt x="0" y="30911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8771" y="4385773"/>
              <a:ext cx="2665228" cy="757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5924" y="2857458"/>
              <a:ext cx="3501463" cy="228604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811162" y="2852695"/>
              <a:ext cx="3511550" cy="2291080"/>
            </a:xfrm>
            <a:custGeom>
              <a:avLst/>
              <a:gdLst/>
              <a:ahLst/>
              <a:cxnLst/>
              <a:rect l="l" t="t" r="r" b="b"/>
              <a:pathLst>
                <a:path w="3511550" h="2291079">
                  <a:moveTo>
                    <a:pt x="0" y="0"/>
                  </a:moveTo>
                  <a:lnTo>
                    <a:pt x="3510989" y="0"/>
                  </a:lnTo>
                  <a:lnTo>
                    <a:pt x="3510989" y="2290804"/>
                  </a:lnTo>
                </a:path>
                <a:path w="3511550" h="2291079">
                  <a:moveTo>
                    <a:pt x="0" y="229080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504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A822F"/>
                </a:solidFill>
              </a:rPr>
              <a:t>Impact:</a:t>
            </a:r>
            <a:r>
              <a:rPr sz="2400" spc="-55" dirty="0">
                <a:solidFill>
                  <a:srgbClr val="3A822F"/>
                </a:solidFill>
              </a:rPr>
              <a:t> </a:t>
            </a:r>
            <a:r>
              <a:rPr sz="2400" dirty="0">
                <a:solidFill>
                  <a:srgbClr val="3A822F"/>
                </a:solidFill>
              </a:rPr>
              <a:t>Policy</a:t>
            </a:r>
            <a:r>
              <a:rPr sz="2400" spc="-45" dirty="0">
                <a:solidFill>
                  <a:srgbClr val="3A822F"/>
                </a:solidFill>
              </a:rPr>
              <a:t> </a:t>
            </a:r>
            <a:r>
              <a:rPr sz="2400" dirty="0">
                <a:solidFill>
                  <a:srgbClr val="3A822F"/>
                </a:solidFill>
              </a:rPr>
              <a:t>papers,</a:t>
            </a:r>
            <a:r>
              <a:rPr sz="2400" spc="-40" dirty="0">
                <a:solidFill>
                  <a:srgbClr val="3A822F"/>
                </a:solidFill>
              </a:rPr>
              <a:t> </a:t>
            </a:r>
            <a:r>
              <a:rPr sz="2400" spc="-10" dirty="0">
                <a:solidFill>
                  <a:srgbClr val="3A822F"/>
                </a:solidFill>
              </a:rPr>
              <a:t>briefings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4827960" y="587755"/>
            <a:ext cx="146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A822F"/>
                </a:solidFill>
                <a:latin typeface="Calibri"/>
                <a:cs typeface="Calibri"/>
              </a:rPr>
              <a:t>&amp;</a:t>
            </a:r>
            <a:r>
              <a:rPr sz="2400" b="1" spc="-10" dirty="0">
                <a:solidFill>
                  <a:srgbClr val="3A822F"/>
                </a:solidFill>
                <a:latin typeface="Calibri"/>
                <a:cs typeface="Calibri"/>
              </a:rPr>
              <a:t> webinars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95648" y="72189"/>
            <a:ext cx="1621969" cy="230804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0590" y="2454441"/>
            <a:ext cx="1700462" cy="241093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0590" y="72189"/>
            <a:ext cx="1687393" cy="230804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93244" y="2455434"/>
            <a:ext cx="1624373" cy="204536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79330" y="4888991"/>
            <a:ext cx="29495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The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Briefing,</a:t>
            </a:r>
            <a:r>
              <a:rPr sz="1100" spc="2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Public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Health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Communications Centre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99397" y="627379"/>
            <a:ext cx="1882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(Catalyzed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action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2)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Next</a:t>
            </a:r>
            <a:r>
              <a:rPr sz="2400" spc="-80" dirty="0"/>
              <a:t> </a:t>
            </a:r>
            <a:r>
              <a:rPr sz="2400" dirty="0"/>
              <a:t>steps</a:t>
            </a:r>
            <a:r>
              <a:rPr sz="2400" spc="-65" dirty="0"/>
              <a:t> </a:t>
            </a:r>
            <a:r>
              <a:rPr sz="2400" b="0" dirty="0">
                <a:latin typeface="Calibri"/>
                <a:cs typeface="Calibri"/>
              </a:rPr>
              <a:t>(Endeavour</a:t>
            </a:r>
            <a:r>
              <a:rPr sz="2400" b="0" spc="-7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grant</a:t>
            </a:r>
            <a:r>
              <a:rPr sz="2400" b="0" spc="-75" dirty="0">
                <a:latin typeface="Calibri"/>
                <a:cs typeface="Calibri"/>
              </a:rPr>
              <a:t> </a:t>
            </a:r>
            <a:r>
              <a:rPr sz="2400" b="0" spc="-10" dirty="0">
                <a:latin typeface="Calibri"/>
                <a:cs typeface="Calibri"/>
              </a:rPr>
              <a:t>submitted)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1338" y="745744"/>
            <a:ext cx="820165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100"/>
              </a:spcBef>
              <a:buSzPct val="121052"/>
              <a:buFont typeface="Arial"/>
              <a:buChar char="•"/>
              <a:tabLst>
                <a:tab pos="193040" algn="l"/>
              </a:tabLst>
            </a:pPr>
            <a:r>
              <a:rPr sz="1900" spc="-10" dirty="0">
                <a:solidFill>
                  <a:srgbClr val="399476"/>
                </a:solidFill>
                <a:latin typeface="Calibri"/>
                <a:cs typeface="Calibri"/>
              </a:rPr>
              <a:t>Co-</a:t>
            </a:r>
            <a:r>
              <a:rPr sz="1900" dirty="0">
                <a:solidFill>
                  <a:srgbClr val="399476"/>
                </a:solidFill>
                <a:latin typeface="Calibri"/>
                <a:cs typeface="Calibri"/>
              </a:rPr>
              <a:t>create</a:t>
            </a:r>
            <a:r>
              <a:rPr sz="1900" spc="-35" dirty="0">
                <a:solidFill>
                  <a:srgbClr val="399476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9476"/>
                </a:solidFill>
                <a:latin typeface="Calibri"/>
                <a:cs typeface="Calibri"/>
              </a:rPr>
              <a:t>the</a:t>
            </a:r>
            <a:r>
              <a:rPr sz="1900" spc="-30" dirty="0">
                <a:solidFill>
                  <a:srgbClr val="399476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9476"/>
                </a:solidFill>
                <a:latin typeface="Calibri"/>
                <a:cs typeface="Calibri"/>
              </a:rPr>
              <a:t>knowledge</a:t>
            </a:r>
            <a:r>
              <a:rPr sz="1900" spc="-35" dirty="0">
                <a:solidFill>
                  <a:srgbClr val="399476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9476"/>
                </a:solidFill>
                <a:latin typeface="Calibri"/>
                <a:cs typeface="Calibri"/>
              </a:rPr>
              <a:t>needed</a:t>
            </a:r>
            <a:r>
              <a:rPr sz="1900" spc="-35" dirty="0">
                <a:solidFill>
                  <a:srgbClr val="399476"/>
                </a:solidFill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accelerate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collective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actions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for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regional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food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313" y="946911"/>
            <a:ext cx="777494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latin typeface="Calibri"/>
                <a:cs typeface="Calibri"/>
              </a:rPr>
              <a:t>systems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transformation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using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platform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participatory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research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methods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and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2313" y="986508"/>
            <a:ext cx="6566534" cy="174815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1900" spc="-10" dirty="0">
                <a:latin typeface="Calibri"/>
                <a:cs typeface="Calibri"/>
              </a:rPr>
              <a:t>mātauranga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Māori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across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five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innovation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areas</a:t>
            </a:r>
            <a:r>
              <a:rPr sz="1900" spc="-10" dirty="0">
                <a:solidFill>
                  <a:srgbClr val="399476"/>
                </a:solidFill>
                <a:latin typeface="Calibri"/>
                <a:cs typeface="Calibri"/>
              </a:rPr>
              <a:t>:</a:t>
            </a:r>
            <a:endParaRPr sz="1900">
              <a:latin typeface="Calibri"/>
              <a:cs typeface="Calibri"/>
            </a:endParaRPr>
          </a:p>
          <a:p>
            <a:pPr marL="354965" indent="-180340">
              <a:lnSpc>
                <a:spcPts val="1750"/>
              </a:lnSpc>
              <a:spcBef>
                <a:spcPts val="1530"/>
              </a:spcBef>
              <a:buSzPct val="120000"/>
              <a:buFont typeface="Arial"/>
              <a:buChar char="•"/>
              <a:tabLst>
                <a:tab pos="354965" algn="l"/>
              </a:tabLst>
            </a:pPr>
            <a:r>
              <a:rPr sz="1500" dirty="0">
                <a:latin typeface="Calibri"/>
                <a:cs typeface="Calibri"/>
              </a:rPr>
              <a:t>Food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citizenship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(knowledge,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skills,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engagement)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Manaora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Kai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Whakaora</a:t>
            </a:r>
            <a:endParaRPr sz="1500">
              <a:latin typeface="Calibri"/>
              <a:cs typeface="Calibri"/>
            </a:endParaRPr>
          </a:p>
          <a:p>
            <a:pPr marL="354965" indent="-180340">
              <a:lnSpc>
                <a:spcPts val="1645"/>
              </a:lnSpc>
              <a:buSzPct val="120000"/>
              <a:buFont typeface="Arial"/>
              <a:buChar char="•"/>
              <a:tabLst>
                <a:tab pos="354965" algn="l"/>
              </a:tabLst>
            </a:pPr>
            <a:r>
              <a:rPr sz="1500" dirty="0">
                <a:latin typeface="Calibri"/>
                <a:cs typeface="Calibri"/>
              </a:rPr>
              <a:t>Ka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Ora,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Ka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Ako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2.0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(innovating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school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lunch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programme)</a:t>
            </a:r>
            <a:endParaRPr sz="1500">
              <a:latin typeface="Calibri"/>
              <a:cs typeface="Calibri"/>
            </a:endParaRPr>
          </a:p>
          <a:p>
            <a:pPr marL="354965" indent="-180340">
              <a:lnSpc>
                <a:spcPts val="1645"/>
              </a:lnSpc>
              <a:buSzPct val="120000"/>
              <a:buFont typeface="Arial"/>
              <a:buChar char="•"/>
              <a:tabLst>
                <a:tab pos="354965" algn="l"/>
              </a:tabLst>
            </a:pPr>
            <a:r>
              <a:rPr sz="1500" dirty="0">
                <a:latin typeface="Calibri"/>
                <a:cs typeface="Calibri"/>
              </a:rPr>
              <a:t>New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‘food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rescue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waste’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systems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(food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people,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not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landfill)</a:t>
            </a:r>
            <a:endParaRPr sz="1500">
              <a:latin typeface="Calibri"/>
              <a:cs typeface="Calibri"/>
            </a:endParaRPr>
          </a:p>
          <a:p>
            <a:pPr marL="354965" indent="-180340">
              <a:lnSpc>
                <a:spcPts val="1655"/>
              </a:lnSpc>
              <a:buSzPct val="120000"/>
              <a:buFont typeface="Arial"/>
              <a:buChar char="•"/>
              <a:tabLst>
                <a:tab pos="354965" algn="l"/>
              </a:tabLst>
            </a:pPr>
            <a:r>
              <a:rPr sz="1500" dirty="0">
                <a:latin typeface="Calibri"/>
                <a:cs typeface="Calibri"/>
              </a:rPr>
              <a:t>New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systems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doing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‘local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food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local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people’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(stronger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local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food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ecosystem)</a:t>
            </a:r>
            <a:endParaRPr sz="1500">
              <a:latin typeface="Calibri"/>
              <a:cs typeface="Calibri"/>
            </a:endParaRPr>
          </a:p>
          <a:p>
            <a:pPr marL="354965" indent="-180340">
              <a:lnSpc>
                <a:spcPts val="1705"/>
              </a:lnSpc>
              <a:buSzPct val="120000"/>
              <a:buFont typeface="Arial"/>
              <a:buChar char="•"/>
              <a:tabLst>
                <a:tab pos="354965" algn="l"/>
              </a:tabLst>
            </a:pPr>
            <a:r>
              <a:rPr sz="1500" spc="-10" dirty="0">
                <a:latin typeface="Calibri"/>
                <a:cs typeface="Calibri"/>
              </a:rPr>
              <a:t>Systems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integration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(integration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into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regional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model)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338" y="3019551"/>
            <a:ext cx="782574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100"/>
              </a:spcBef>
              <a:buSzPct val="121052"/>
              <a:buFont typeface="Arial"/>
              <a:buChar char="•"/>
              <a:tabLst>
                <a:tab pos="193040" algn="l"/>
              </a:tabLst>
            </a:pPr>
            <a:r>
              <a:rPr sz="1900" spc="-25" dirty="0">
                <a:solidFill>
                  <a:srgbClr val="399476"/>
                </a:solidFill>
                <a:latin typeface="Calibri"/>
                <a:cs typeface="Calibri"/>
              </a:rPr>
              <a:t>Transform</a:t>
            </a:r>
            <a:r>
              <a:rPr sz="1900" spc="-65" dirty="0">
                <a:solidFill>
                  <a:srgbClr val="399476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9476"/>
                </a:solidFill>
                <a:latin typeface="Calibri"/>
                <a:cs typeface="Calibri"/>
              </a:rPr>
              <a:t>regional</a:t>
            </a:r>
            <a:r>
              <a:rPr sz="1900" spc="-45" dirty="0">
                <a:solidFill>
                  <a:srgbClr val="399476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9476"/>
                </a:solidFill>
                <a:latin typeface="Calibri"/>
                <a:cs typeface="Calibri"/>
              </a:rPr>
              <a:t>food</a:t>
            </a:r>
            <a:r>
              <a:rPr sz="1900" spc="-40" dirty="0">
                <a:solidFill>
                  <a:srgbClr val="399476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9476"/>
                </a:solidFill>
                <a:latin typeface="Calibri"/>
                <a:cs typeface="Calibri"/>
              </a:rPr>
              <a:t>systems</a:t>
            </a:r>
            <a:r>
              <a:rPr sz="1900" spc="-55" dirty="0">
                <a:solidFill>
                  <a:srgbClr val="399476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D0D0D"/>
                </a:solidFill>
                <a:latin typeface="Calibri"/>
                <a:cs typeface="Calibri"/>
              </a:rPr>
              <a:t>by</a:t>
            </a:r>
            <a:r>
              <a:rPr sz="1900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D0D0D"/>
                </a:solidFill>
                <a:latin typeface="Calibri"/>
                <a:cs typeface="Calibri"/>
              </a:rPr>
              <a:t>collaborating</a:t>
            </a:r>
            <a:r>
              <a:rPr sz="1900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D0D0D"/>
                </a:solidFill>
                <a:latin typeface="Calibri"/>
                <a:cs typeface="Calibri"/>
              </a:rPr>
              <a:t>across</a:t>
            </a:r>
            <a:r>
              <a:rPr sz="1900" spc="-4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D0D0D"/>
                </a:solidFill>
                <a:latin typeface="Calibri"/>
                <a:cs typeface="Calibri"/>
              </a:rPr>
              <a:t>the</a:t>
            </a:r>
            <a:r>
              <a:rPr sz="1900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D0D0D"/>
                </a:solidFill>
                <a:latin typeface="Calibri"/>
                <a:cs typeface="Calibri"/>
              </a:rPr>
              <a:t>entire</a:t>
            </a:r>
            <a:r>
              <a:rPr sz="1900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D0D0D"/>
                </a:solidFill>
                <a:latin typeface="Calibri"/>
                <a:cs typeface="Calibri"/>
              </a:rPr>
              <a:t>food</a:t>
            </a:r>
            <a:r>
              <a:rPr sz="1900" spc="-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D0D0D"/>
                </a:solidFill>
                <a:latin typeface="Calibri"/>
                <a:cs typeface="Calibri"/>
              </a:rPr>
              <a:t>chain,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313" y="3220720"/>
            <a:ext cx="733679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0D0D0D"/>
                </a:solidFill>
                <a:latin typeface="Calibri"/>
                <a:cs typeface="Calibri"/>
              </a:rPr>
              <a:t>including</a:t>
            </a:r>
            <a:r>
              <a:rPr sz="1900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D0D0D"/>
                </a:solidFill>
                <a:latin typeface="Calibri"/>
                <a:cs typeface="Calibri"/>
              </a:rPr>
              <a:t>education,</a:t>
            </a:r>
            <a:r>
              <a:rPr sz="19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D0D0D"/>
                </a:solidFill>
                <a:latin typeface="Calibri"/>
                <a:cs typeface="Calibri"/>
              </a:rPr>
              <a:t>health,</a:t>
            </a:r>
            <a:r>
              <a:rPr sz="19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D0D0D"/>
                </a:solidFill>
                <a:latin typeface="Calibri"/>
                <a:cs typeface="Calibri"/>
              </a:rPr>
              <a:t>government,</a:t>
            </a:r>
            <a:r>
              <a:rPr sz="19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D0D0D"/>
                </a:solidFill>
                <a:latin typeface="Calibri"/>
                <a:cs typeface="Calibri"/>
              </a:rPr>
              <a:t>communities,</a:t>
            </a:r>
            <a:r>
              <a:rPr sz="19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D0D0D"/>
                </a:solidFill>
                <a:latin typeface="Calibri"/>
                <a:cs typeface="Calibri"/>
              </a:rPr>
              <a:t>and</a:t>
            </a:r>
            <a:r>
              <a:rPr sz="19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D0D0D"/>
                </a:solidFill>
                <a:latin typeface="Calibri"/>
                <a:cs typeface="Calibri"/>
              </a:rPr>
              <a:t>all</a:t>
            </a:r>
            <a:r>
              <a:rPr sz="19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D0D0D"/>
                </a:solidFill>
                <a:latin typeface="Calibri"/>
                <a:cs typeface="Calibri"/>
              </a:rPr>
              <a:t>age</a:t>
            </a:r>
            <a:r>
              <a:rPr sz="19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D0D0D"/>
                </a:solidFill>
                <a:latin typeface="Calibri"/>
                <a:cs typeface="Calibri"/>
              </a:rPr>
              <a:t>groups.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338" y="3830320"/>
            <a:ext cx="7893050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indent="-180340">
              <a:lnSpc>
                <a:spcPts val="1945"/>
              </a:lnSpc>
              <a:spcBef>
                <a:spcPts val="100"/>
              </a:spcBef>
              <a:buSzPct val="121052"/>
              <a:buFont typeface="Arial"/>
              <a:buChar char="•"/>
              <a:tabLst>
                <a:tab pos="193040" algn="l"/>
              </a:tabLst>
            </a:pPr>
            <a:r>
              <a:rPr sz="1900" dirty="0">
                <a:solidFill>
                  <a:srgbClr val="399476"/>
                </a:solidFill>
                <a:latin typeface="Calibri"/>
                <a:cs typeface="Calibri"/>
              </a:rPr>
              <a:t>Empower</a:t>
            </a:r>
            <a:r>
              <a:rPr sz="1900" spc="-35" dirty="0">
                <a:solidFill>
                  <a:srgbClr val="399476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9476"/>
                </a:solidFill>
                <a:latin typeface="Calibri"/>
                <a:cs typeface="Calibri"/>
              </a:rPr>
              <a:t>Hawke's</a:t>
            </a:r>
            <a:r>
              <a:rPr sz="1900" spc="-45" dirty="0">
                <a:solidFill>
                  <a:srgbClr val="399476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9476"/>
                </a:solidFill>
                <a:latin typeface="Calibri"/>
                <a:cs typeface="Calibri"/>
              </a:rPr>
              <a:t>Bay</a:t>
            </a:r>
            <a:r>
              <a:rPr sz="1900" spc="-35" dirty="0">
                <a:solidFill>
                  <a:srgbClr val="399476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9476"/>
                </a:solidFill>
                <a:latin typeface="Calibri"/>
                <a:cs typeface="Calibri"/>
              </a:rPr>
              <a:t>to</a:t>
            </a:r>
            <a:r>
              <a:rPr sz="1900" spc="-40" dirty="0">
                <a:solidFill>
                  <a:srgbClr val="399476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9476"/>
                </a:solidFill>
                <a:latin typeface="Calibri"/>
                <a:cs typeface="Calibri"/>
              </a:rPr>
              <a:t>shape</a:t>
            </a:r>
            <a:r>
              <a:rPr sz="1900" spc="-35" dirty="0">
                <a:solidFill>
                  <a:srgbClr val="399476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9476"/>
                </a:solidFill>
                <a:latin typeface="Calibri"/>
                <a:cs typeface="Calibri"/>
              </a:rPr>
              <a:t>regional</a:t>
            </a:r>
            <a:r>
              <a:rPr sz="1900" spc="-35" dirty="0">
                <a:solidFill>
                  <a:srgbClr val="399476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399476"/>
                </a:solidFill>
                <a:latin typeface="Calibri"/>
                <a:cs typeface="Calibri"/>
              </a:rPr>
              <a:t>food</a:t>
            </a:r>
            <a:r>
              <a:rPr sz="1900" spc="-35" dirty="0">
                <a:solidFill>
                  <a:srgbClr val="399476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99476"/>
                </a:solidFill>
                <a:latin typeface="Calibri"/>
                <a:cs typeface="Calibri"/>
              </a:rPr>
              <a:t>systems</a:t>
            </a:r>
            <a:r>
              <a:rPr sz="1900" spc="-55" dirty="0">
                <a:solidFill>
                  <a:srgbClr val="399476"/>
                </a:solidFill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alignment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with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their</a:t>
            </a:r>
            <a:endParaRPr sz="1900">
              <a:latin typeface="Calibri"/>
              <a:cs typeface="Calibri"/>
            </a:endParaRPr>
          </a:p>
          <a:p>
            <a:pPr marL="193675" marR="5080">
              <a:lnSpc>
                <a:spcPct val="70500"/>
              </a:lnSpc>
              <a:spcBef>
                <a:spcPts val="335"/>
              </a:spcBef>
            </a:pPr>
            <a:r>
              <a:rPr sz="1900" dirty="0">
                <a:latin typeface="Calibri"/>
                <a:cs typeface="Calibri"/>
              </a:rPr>
              <a:t>goals,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while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also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engaging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with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other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regions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policymakers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enhance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the </a:t>
            </a:r>
            <a:r>
              <a:rPr sz="1900" dirty="0">
                <a:latin typeface="Calibri"/>
                <a:cs typeface="Calibri"/>
              </a:rPr>
              <a:t>food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policy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environment.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884" rIns="0" bIns="0" rtlCol="0">
            <a:spAutoFit/>
          </a:bodyPr>
          <a:lstStyle/>
          <a:p>
            <a:pPr marL="6441440">
              <a:lnSpc>
                <a:spcPct val="100000"/>
              </a:lnSpc>
              <a:spcBef>
                <a:spcPts val="100"/>
              </a:spcBef>
            </a:pPr>
            <a:r>
              <a:rPr dirty="0"/>
              <a:t>Thanks</a:t>
            </a:r>
            <a:r>
              <a:rPr spc="-30" dirty="0"/>
              <a:t> </a:t>
            </a:r>
            <a:r>
              <a:rPr dirty="0"/>
              <a:t>from</a:t>
            </a:r>
            <a:r>
              <a:rPr spc="-25" dirty="0"/>
              <a:t> NHB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871" y="844475"/>
            <a:ext cx="5908476" cy="30955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892" y="2496414"/>
            <a:ext cx="884136" cy="367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9938" y="2505203"/>
            <a:ext cx="1096218" cy="2962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8688" y="2443114"/>
            <a:ext cx="866703" cy="4018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85785" y="2465091"/>
            <a:ext cx="519343" cy="39947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643970" y="2469365"/>
            <a:ext cx="2399030" cy="430530"/>
            <a:chOff x="1643970" y="2469365"/>
            <a:chExt cx="2399030" cy="43053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3970" y="2469365"/>
              <a:ext cx="1265284" cy="4175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53620" y="2473812"/>
              <a:ext cx="1289321" cy="425518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3208" y="1826673"/>
            <a:ext cx="1303983" cy="430703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283344" y="1825446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498"/>
                </a:lnTo>
              </a:path>
            </a:pathLst>
          </a:custGeom>
          <a:ln w="8143">
            <a:solidFill>
              <a:srgbClr val="0046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69883" y="2000961"/>
            <a:ext cx="567690" cy="90170"/>
          </a:xfrm>
          <a:custGeom>
            <a:avLst/>
            <a:gdLst/>
            <a:ahLst/>
            <a:cxnLst/>
            <a:rect l="l" t="t" r="r" b="b"/>
            <a:pathLst>
              <a:path w="567689" h="90169">
                <a:moveTo>
                  <a:pt x="62268" y="71323"/>
                </a:moveTo>
                <a:lnTo>
                  <a:pt x="22263" y="71323"/>
                </a:lnTo>
                <a:lnTo>
                  <a:pt x="22263" y="1676"/>
                </a:lnTo>
                <a:lnTo>
                  <a:pt x="0" y="1676"/>
                </a:lnTo>
                <a:lnTo>
                  <a:pt x="0" y="88023"/>
                </a:lnTo>
                <a:lnTo>
                  <a:pt x="62268" y="88023"/>
                </a:lnTo>
                <a:lnTo>
                  <a:pt x="62268" y="71323"/>
                </a:lnTo>
                <a:close/>
              </a:path>
              <a:path w="567689" h="90169">
                <a:moveTo>
                  <a:pt x="122339" y="1676"/>
                </a:moveTo>
                <a:lnTo>
                  <a:pt x="71780" y="1676"/>
                </a:lnTo>
                <a:lnTo>
                  <a:pt x="71780" y="16992"/>
                </a:lnTo>
                <a:lnTo>
                  <a:pt x="85928" y="16992"/>
                </a:lnTo>
                <a:lnTo>
                  <a:pt x="85928" y="72720"/>
                </a:lnTo>
                <a:lnTo>
                  <a:pt x="71780" y="72720"/>
                </a:lnTo>
                <a:lnTo>
                  <a:pt x="71780" y="88023"/>
                </a:lnTo>
                <a:lnTo>
                  <a:pt x="122339" y="88023"/>
                </a:lnTo>
                <a:lnTo>
                  <a:pt x="122339" y="72720"/>
                </a:lnTo>
                <a:lnTo>
                  <a:pt x="108191" y="72720"/>
                </a:lnTo>
                <a:lnTo>
                  <a:pt x="108191" y="16992"/>
                </a:lnTo>
                <a:lnTo>
                  <a:pt x="122339" y="16992"/>
                </a:lnTo>
                <a:lnTo>
                  <a:pt x="122339" y="1676"/>
                </a:lnTo>
                <a:close/>
              </a:path>
              <a:path w="567689" h="90169">
                <a:moveTo>
                  <a:pt x="216852" y="40474"/>
                </a:moveTo>
                <a:lnTo>
                  <a:pt x="177012" y="40474"/>
                </a:lnTo>
                <a:lnTo>
                  <a:pt x="177012" y="56769"/>
                </a:lnTo>
                <a:lnTo>
                  <a:pt x="194233" y="56769"/>
                </a:lnTo>
                <a:lnTo>
                  <a:pt x="194233" y="73698"/>
                </a:lnTo>
                <a:lnTo>
                  <a:pt x="178714" y="73926"/>
                </a:lnTo>
                <a:lnTo>
                  <a:pt x="171234" y="71399"/>
                </a:lnTo>
                <a:lnTo>
                  <a:pt x="161112" y="61277"/>
                </a:lnTo>
                <a:lnTo>
                  <a:pt x="158584" y="53962"/>
                </a:lnTo>
                <a:lnTo>
                  <a:pt x="158584" y="39738"/>
                </a:lnTo>
                <a:lnTo>
                  <a:pt x="181889" y="16116"/>
                </a:lnTo>
                <a:lnTo>
                  <a:pt x="189191" y="16116"/>
                </a:lnTo>
                <a:lnTo>
                  <a:pt x="214007" y="27889"/>
                </a:lnTo>
                <a:lnTo>
                  <a:pt x="216509" y="27889"/>
                </a:lnTo>
                <a:lnTo>
                  <a:pt x="188785" y="0"/>
                </a:lnTo>
                <a:lnTo>
                  <a:pt x="183108" y="0"/>
                </a:lnTo>
                <a:lnTo>
                  <a:pt x="142519" y="18973"/>
                </a:lnTo>
                <a:lnTo>
                  <a:pt x="135445" y="44767"/>
                </a:lnTo>
                <a:lnTo>
                  <a:pt x="136220" y="54749"/>
                </a:lnTo>
                <a:lnTo>
                  <a:pt x="162763" y="86829"/>
                </a:lnTo>
                <a:lnTo>
                  <a:pt x="182410" y="89814"/>
                </a:lnTo>
                <a:lnTo>
                  <a:pt x="188747" y="89814"/>
                </a:lnTo>
                <a:lnTo>
                  <a:pt x="195110" y="89077"/>
                </a:lnTo>
                <a:lnTo>
                  <a:pt x="207860" y="86106"/>
                </a:lnTo>
                <a:lnTo>
                  <a:pt x="212991" y="84607"/>
                </a:lnTo>
                <a:lnTo>
                  <a:pt x="216852" y="83096"/>
                </a:lnTo>
                <a:lnTo>
                  <a:pt x="216852" y="40474"/>
                </a:lnTo>
                <a:close/>
              </a:path>
              <a:path w="567689" h="90169">
                <a:moveTo>
                  <a:pt x="313169" y="40474"/>
                </a:moveTo>
                <a:lnTo>
                  <a:pt x="273329" y="40474"/>
                </a:lnTo>
                <a:lnTo>
                  <a:pt x="273329" y="56769"/>
                </a:lnTo>
                <a:lnTo>
                  <a:pt x="290550" y="56769"/>
                </a:lnTo>
                <a:lnTo>
                  <a:pt x="290550" y="73698"/>
                </a:lnTo>
                <a:lnTo>
                  <a:pt x="275031" y="73926"/>
                </a:lnTo>
                <a:lnTo>
                  <a:pt x="267550" y="71399"/>
                </a:lnTo>
                <a:lnTo>
                  <a:pt x="257416" y="61277"/>
                </a:lnTo>
                <a:lnTo>
                  <a:pt x="254889" y="53962"/>
                </a:lnTo>
                <a:lnTo>
                  <a:pt x="254889" y="39738"/>
                </a:lnTo>
                <a:lnTo>
                  <a:pt x="278193" y="16116"/>
                </a:lnTo>
                <a:lnTo>
                  <a:pt x="285508" y="16116"/>
                </a:lnTo>
                <a:lnTo>
                  <a:pt x="310324" y="27889"/>
                </a:lnTo>
                <a:lnTo>
                  <a:pt x="312813" y="27889"/>
                </a:lnTo>
                <a:lnTo>
                  <a:pt x="285102" y="0"/>
                </a:lnTo>
                <a:lnTo>
                  <a:pt x="279412" y="0"/>
                </a:lnTo>
                <a:lnTo>
                  <a:pt x="238836" y="18973"/>
                </a:lnTo>
                <a:lnTo>
                  <a:pt x="231749" y="44767"/>
                </a:lnTo>
                <a:lnTo>
                  <a:pt x="232537" y="54749"/>
                </a:lnTo>
                <a:lnTo>
                  <a:pt x="259080" y="86829"/>
                </a:lnTo>
                <a:lnTo>
                  <a:pt x="278726" y="89814"/>
                </a:lnTo>
                <a:lnTo>
                  <a:pt x="285064" y="89814"/>
                </a:lnTo>
                <a:lnTo>
                  <a:pt x="291414" y="89077"/>
                </a:lnTo>
                <a:lnTo>
                  <a:pt x="304177" y="86106"/>
                </a:lnTo>
                <a:lnTo>
                  <a:pt x="309295" y="84607"/>
                </a:lnTo>
                <a:lnTo>
                  <a:pt x="313169" y="83096"/>
                </a:lnTo>
                <a:lnTo>
                  <a:pt x="313169" y="40474"/>
                </a:lnTo>
                <a:close/>
              </a:path>
              <a:path w="567689" h="90169">
                <a:moveTo>
                  <a:pt x="379780" y="1676"/>
                </a:moveTo>
                <a:lnTo>
                  <a:pt x="329222" y="1676"/>
                </a:lnTo>
                <a:lnTo>
                  <a:pt x="329222" y="16992"/>
                </a:lnTo>
                <a:lnTo>
                  <a:pt x="343369" y="16992"/>
                </a:lnTo>
                <a:lnTo>
                  <a:pt x="343369" y="72720"/>
                </a:lnTo>
                <a:lnTo>
                  <a:pt x="329222" y="72720"/>
                </a:lnTo>
                <a:lnTo>
                  <a:pt x="329222" y="88023"/>
                </a:lnTo>
                <a:lnTo>
                  <a:pt x="379780" y="88023"/>
                </a:lnTo>
                <a:lnTo>
                  <a:pt x="379780" y="72720"/>
                </a:lnTo>
                <a:lnTo>
                  <a:pt x="365633" y="72720"/>
                </a:lnTo>
                <a:lnTo>
                  <a:pt x="365633" y="16992"/>
                </a:lnTo>
                <a:lnTo>
                  <a:pt x="379780" y="16992"/>
                </a:lnTo>
                <a:lnTo>
                  <a:pt x="379780" y="1676"/>
                </a:lnTo>
                <a:close/>
              </a:path>
              <a:path w="567689" h="90169">
                <a:moveTo>
                  <a:pt x="476440" y="1676"/>
                </a:moveTo>
                <a:lnTo>
                  <a:pt x="456031" y="1676"/>
                </a:lnTo>
                <a:lnTo>
                  <a:pt x="456031" y="51142"/>
                </a:lnTo>
                <a:lnTo>
                  <a:pt x="424548" y="1676"/>
                </a:lnTo>
                <a:lnTo>
                  <a:pt x="397929" y="1676"/>
                </a:lnTo>
                <a:lnTo>
                  <a:pt x="397929" y="88023"/>
                </a:lnTo>
                <a:lnTo>
                  <a:pt x="418350" y="88023"/>
                </a:lnTo>
                <a:lnTo>
                  <a:pt x="418350" y="28765"/>
                </a:lnTo>
                <a:lnTo>
                  <a:pt x="454990" y="88023"/>
                </a:lnTo>
                <a:lnTo>
                  <a:pt x="476440" y="88023"/>
                </a:lnTo>
                <a:lnTo>
                  <a:pt x="476440" y="1676"/>
                </a:lnTo>
                <a:close/>
              </a:path>
              <a:path w="567689" h="90169">
                <a:moveTo>
                  <a:pt x="567588" y="54940"/>
                </a:moveTo>
                <a:lnTo>
                  <a:pt x="524840" y="32042"/>
                </a:lnTo>
                <a:lnTo>
                  <a:pt x="521550" y="30937"/>
                </a:lnTo>
                <a:lnTo>
                  <a:pt x="518071" y="28498"/>
                </a:lnTo>
                <a:lnTo>
                  <a:pt x="517207" y="26746"/>
                </a:lnTo>
                <a:lnTo>
                  <a:pt x="517207" y="22961"/>
                </a:lnTo>
                <a:lnTo>
                  <a:pt x="531698" y="16002"/>
                </a:lnTo>
                <a:lnTo>
                  <a:pt x="538810" y="16002"/>
                </a:lnTo>
                <a:lnTo>
                  <a:pt x="543966" y="16941"/>
                </a:lnTo>
                <a:lnTo>
                  <a:pt x="554050" y="20688"/>
                </a:lnTo>
                <a:lnTo>
                  <a:pt x="558317" y="23025"/>
                </a:lnTo>
                <a:lnTo>
                  <a:pt x="561797" y="25806"/>
                </a:lnTo>
                <a:lnTo>
                  <a:pt x="564172" y="25806"/>
                </a:lnTo>
                <a:lnTo>
                  <a:pt x="564172" y="5918"/>
                </a:lnTo>
                <a:lnTo>
                  <a:pt x="560108" y="4254"/>
                </a:lnTo>
                <a:lnTo>
                  <a:pt x="555307" y="2870"/>
                </a:lnTo>
                <a:lnTo>
                  <a:pt x="544220" y="673"/>
                </a:lnTo>
                <a:lnTo>
                  <a:pt x="538607" y="114"/>
                </a:lnTo>
                <a:lnTo>
                  <a:pt x="532917" y="114"/>
                </a:lnTo>
                <a:lnTo>
                  <a:pt x="494296" y="19392"/>
                </a:lnTo>
                <a:lnTo>
                  <a:pt x="494296" y="33413"/>
                </a:lnTo>
                <a:lnTo>
                  <a:pt x="528561" y="55321"/>
                </a:lnTo>
                <a:lnTo>
                  <a:pt x="538327" y="57556"/>
                </a:lnTo>
                <a:lnTo>
                  <a:pt x="540677" y="58610"/>
                </a:lnTo>
                <a:lnTo>
                  <a:pt x="543890" y="61353"/>
                </a:lnTo>
                <a:lnTo>
                  <a:pt x="544690" y="62992"/>
                </a:lnTo>
                <a:lnTo>
                  <a:pt x="544690" y="66929"/>
                </a:lnTo>
                <a:lnTo>
                  <a:pt x="529463" y="73634"/>
                </a:lnTo>
                <a:lnTo>
                  <a:pt x="522846" y="73634"/>
                </a:lnTo>
                <a:lnTo>
                  <a:pt x="517372" y="72656"/>
                </a:lnTo>
                <a:lnTo>
                  <a:pt x="505968" y="68719"/>
                </a:lnTo>
                <a:lnTo>
                  <a:pt x="500811" y="65887"/>
                </a:lnTo>
                <a:lnTo>
                  <a:pt x="496214" y="62217"/>
                </a:lnTo>
                <a:lnTo>
                  <a:pt x="493776" y="62217"/>
                </a:lnTo>
                <a:lnTo>
                  <a:pt x="493776" y="82918"/>
                </a:lnTo>
                <a:lnTo>
                  <a:pt x="498411" y="84848"/>
                </a:lnTo>
                <a:lnTo>
                  <a:pt x="503389" y="86448"/>
                </a:lnTo>
                <a:lnTo>
                  <a:pt x="514019" y="88963"/>
                </a:lnTo>
                <a:lnTo>
                  <a:pt x="520255" y="89585"/>
                </a:lnTo>
                <a:lnTo>
                  <a:pt x="527405" y="89585"/>
                </a:lnTo>
                <a:lnTo>
                  <a:pt x="563981" y="76301"/>
                </a:lnTo>
                <a:lnTo>
                  <a:pt x="567588" y="69392"/>
                </a:lnTo>
                <a:lnTo>
                  <a:pt x="567588" y="60883"/>
                </a:lnTo>
                <a:lnTo>
                  <a:pt x="567588" y="54940"/>
                </a:lnTo>
                <a:close/>
              </a:path>
            </a:pathLst>
          </a:custGeom>
          <a:solidFill>
            <a:srgbClr val="0046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70378" y="2144407"/>
            <a:ext cx="336550" cy="48260"/>
          </a:xfrm>
          <a:custGeom>
            <a:avLst/>
            <a:gdLst/>
            <a:ahLst/>
            <a:cxnLst/>
            <a:rect l="l" t="t" r="r" b="b"/>
            <a:pathLst>
              <a:path w="336550" h="48260">
                <a:moveTo>
                  <a:pt x="23609" y="838"/>
                </a:moveTo>
                <a:lnTo>
                  <a:pt x="0" y="838"/>
                </a:lnTo>
                <a:lnTo>
                  <a:pt x="0" y="8991"/>
                </a:lnTo>
                <a:lnTo>
                  <a:pt x="6604" y="8991"/>
                </a:lnTo>
                <a:lnTo>
                  <a:pt x="6604" y="38696"/>
                </a:lnTo>
                <a:lnTo>
                  <a:pt x="0" y="38696"/>
                </a:lnTo>
                <a:lnTo>
                  <a:pt x="0" y="46850"/>
                </a:lnTo>
                <a:lnTo>
                  <a:pt x="23609" y="46850"/>
                </a:lnTo>
                <a:lnTo>
                  <a:pt x="23609" y="38696"/>
                </a:lnTo>
                <a:lnTo>
                  <a:pt x="17005" y="38696"/>
                </a:lnTo>
                <a:lnTo>
                  <a:pt x="17005" y="8991"/>
                </a:lnTo>
                <a:lnTo>
                  <a:pt x="23609" y="8991"/>
                </a:lnTo>
                <a:lnTo>
                  <a:pt x="23609" y="838"/>
                </a:lnTo>
                <a:close/>
              </a:path>
              <a:path w="336550" h="48260">
                <a:moveTo>
                  <a:pt x="68732" y="838"/>
                </a:moveTo>
                <a:lnTo>
                  <a:pt x="59207" y="838"/>
                </a:lnTo>
                <a:lnTo>
                  <a:pt x="59207" y="27203"/>
                </a:lnTo>
                <a:lnTo>
                  <a:pt x="44500" y="838"/>
                </a:lnTo>
                <a:lnTo>
                  <a:pt x="32080" y="838"/>
                </a:lnTo>
                <a:lnTo>
                  <a:pt x="32080" y="46850"/>
                </a:lnTo>
                <a:lnTo>
                  <a:pt x="41605" y="46850"/>
                </a:lnTo>
                <a:lnTo>
                  <a:pt x="41605" y="15265"/>
                </a:lnTo>
                <a:lnTo>
                  <a:pt x="58712" y="46850"/>
                </a:lnTo>
                <a:lnTo>
                  <a:pt x="68732" y="46850"/>
                </a:lnTo>
                <a:lnTo>
                  <a:pt x="68732" y="838"/>
                </a:lnTo>
                <a:close/>
              </a:path>
              <a:path w="336550" h="48260">
                <a:moveTo>
                  <a:pt x="111277" y="29222"/>
                </a:moveTo>
                <a:lnTo>
                  <a:pt x="91325" y="17018"/>
                </a:lnTo>
                <a:lnTo>
                  <a:pt x="89789" y="16433"/>
                </a:lnTo>
                <a:lnTo>
                  <a:pt x="88163" y="15125"/>
                </a:lnTo>
                <a:lnTo>
                  <a:pt x="87757" y="14198"/>
                </a:lnTo>
                <a:lnTo>
                  <a:pt x="87757" y="12179"/>
                </a:lnTo>
                <a:lnTo>
                  <a:pt x="94526" y="8470"/>
                </a:lnTo>
                <a:lnTo>
                  <a:pt x="97840" y="8470"/>
                </a:lnTo>
                <a:lnTo>
                  <a:pt x="100253" y="8966"/>
                </a:lnTo>
                <a:lnTo>
                  <a:pt x="104965" y="10972"/>
                </a:lnTo>
                <a:lnTo>
                  <a:pt x="106946" y="12204"/>
                </a:lnTo>
                <a:lnTo>
                  <a:pt x="108572" y="13690"/>
                </a:lnTo>
                <a:lnTo>
                  <a:pt x="109677" y="13690"/>
                </a:lnTo>
                <a:lnTo>
                  <a:pt x="109677" y="3098"/>
                </a:lnTo>
                <a:lnTo>
                  <a:pt x="107784" y="2209"/>
                </a:lnTo>
                <a:lnTo>
                  <a:pt x="105549" y="1473"/>
                </a:lnTo>
                <a:lnTo>
                  <a:pt x="100368" y="292"/>
                </a:lnTo>
                <a:lnTo>
                  <a:pt x="97739" y="0"/>
                </a:lnTo>
                <a:lnTo>
                  <a:pt x="89801" y="0"/>
                </a:lnTo>
                <a:lnTo>
                  <a:pt x="85483" y="1358"/>
                </a:lnTo>
                <a:lnTo>
                  <a:pt x="78752" y="6781"/>
                </a:lnTo>
                <a:lnTo>
                  <a:pt x="77063" y="10274"/>
                </a:lnTo>
                <a:lnTo>
                  <a:pt x="77063" y="17754"/>
                </a:lnTo>
                <a:lnTo>
                  <a:pt x="93052" y="29425"/>
                </a:lnTo>
                <a:lnTo>
                  <a:pt x="97624" y="30619"/>
                </a:lnTo>
                <a:lnTo>
                  <a:pt x="98717" y="31178"/>
                </a:lnTo>
                <a:lnTo>
                  <a:pt x="100215" y="32639"/>
                </a:lnTo>
                <a:lnTo>
                  <a:pt x="100584" y="33515"/>
                </a:lnTo>
                <a:lnTo>
                  <a:pt x="100584" y="35610"/>
                </a:lnTo>
                <a:lnTo>
                  <a:pt x="93472" y="39192"/>
                </a:lnTo>
                <a:lnTo>
                  <a:pt x="90385" y="39192"/>
                </a:lnTo>
                <a:lnTo>
                  <a:pt x="87833" y="38658"/>
                </a:lnTo>
                <a:lnTo>
                  <a:pt x="82511" y="36563"/>
                </a:lnTo>
                <a:lnTo>
                  <a:pt x="80111" y="35052"/>
                </a:lnTo>
                <a:lnTo>
                  <a:pt x="77965" y="33096"/>
                </a:lnTo>
                <a:lnTo>
                  <a:pt x="76822" y="33096"/>
                </a:lnTo>
                <a:lnTo>
                  <a:pt x="76822" y="44132"/>
                </a:lnTo>
                <a:lnTo>
                  <a:pt x="78994" y="45161"/>
                </a:lnTo>
                <a:lnTo>
                  <a:pt x="81305" y="46012"/>
                </a:lnTo>
                <a:lnTo>
                  <a:pt x="86271" y="47345"/>
                </a:lnTo>
                <a:lnTo>
                  <a:pt x="89179" y="47688"/>
                </a:lnTo>
                <a:lnTo>
                  <a:pt x="98298" y="47688"/>
                </a:lnTo>
                <a:lnTo>
                  <a:pt x="102870" y="46266"/>
                </a:lnTo>
                <a:lnTo>
                  <a:pt x="109601" y="40601"/>
                </a:lnTo>
                <a:lnTo>
                  <a:pt x="111277" y="36918"/>
                </a:lnTo>
                <a:lnTo>
                  <a:pt x="111277" y="32385"/>
                </a:lnTo>
                <a:lnTo>
                  <a:pt x="111277" y="29222"/>
                </a:lnTo>
                <a:close/>
              </a:path>
              <a:path w="336550" h="48260">
                <a:moveTo>
                  <a:pt x="149936" y="838"/>
                </a:moveTo>
                <a:lnTo>
                  <a:pt x="114363" y="838"/>
                </a:lnTo>
                <a:lnTo>
                  <a:pt x="114363" y="9740"/>
                </a:lnTo>
                <a:lnTo>
                  <a:pt x="126949" y="9740"/>
                </a:lnTo>
                <a:lnTo>
                  <a:pt x="126949" y="46850"/>
                </a:lnTo>
                <a:lnTo>
                  <a:pt x="137350" y="46850"/>
                </a:lnTo>
                <a:lnTo>
                  <a:pt x="137350" y="9740"/>
                </a:lnTo>
                <a:lnTo>
                  <a:pt x="149936" y="9740"/>
                </a:lnTo>
                <a:lnTo>
                  <a:pt x="149936" y="838"/>
                </a:lnTo>
                <a:close/>
              </a:path>
              <a:path w="336550" h="48260">
                <a:moveTo>
                  <a:pt x="177977" y="838"/>
                </a:moveTo>
                <a:lnTo>
                  <a:pt x="154368" y="838"/>
                </a:lnTo>
                <a:lnTo>
                  <a:pt x="154368" y="8991"/>
                </a:lnTo>
                <a:lnTo>
                  <a:pt x="160972" y="8991"/>
                </a:lnTo>
                <a:lnTo>
                  <a:pt x="160972" y="38696"/>
                </a:lnTo>
                <a:lnTo>
                  <a:pt x="154368" y="38696"/>
                </a:lnTo>
                <a:lnTo>
                  <a:pt x="154368" y="46850"/>
                </a:lnTo>
                <a:lnTo>
                  <a:pt x="177977" y="46850"/>
                </a:lnTo>
                <a:lnTo>
                  <a:pt x="177977" y="38696"/>
                </a:lnTo>
                <a:lnTo>
                  <a:pt x="171373" y="38696"/>
                </a:lnTo>
                <a:lnTo>
                  <a:pt x="171373" y="8991"/>
                </a:lnTo>
                <a:lnTo>
                  <a:pt x="177977" y="8991"/>
                </a:lnTo>
                <a:lnTo>
                  <a:pt x="177977" y="838"/>
                </a:lnTo>
                <a:close/>
              </a:path>
              <a:path w="336550" h="48260">
                <a:moveTo>
                  <a:pt x="217982" y="838"/>
                </a:moveTo>
                <a:lnTo>
                  <a:pt x="182410" y="838"/>
                </a:lnTo>
                <a:lnTo>
                  <a:pt x="182410" y="9740"/>
                </a:lnTo>
                <a:lnTo>
                  <a:pt x="194995" y="9740"/>
                </a:lnTo>
                <a:lnTo>
                  <a:pt x="194995" y="46850"/>
                </a:lnTo>
                <a:lnTo>
                  <a:pt x="205397" y="46850"/>
                </a:lnTo>
                <a:lnTo>
                  <a:pt x="205397" y="9740"/>
                </a:lnTo>
                <a:lnTo>
                  <a:pt x="217982" y="9740"/>
                </a:lnTo>
                <a:lnTo>
                  <a:pt x="217982" y="838"/>
                </a:lnTo>
                <a:close/>
              </a:path>
              <a:path w="336550" h="48260">
                <a:moveTo>
                  <a:pt x="259524" y="838"/>
                </a:moveTo>
                <a:lnTo>
                  <a:pt x="249085" y="838"/>
                </a:lnTo>
                <a:lnTo>
                  <a:pt x="249085" y="32867"/>
                </a:lnTo>
                <a:lnTo>
                  <a:pt x="248475" y="35280"/>
                </a:lnTo>
                <a:lnTo>
                  <a:pt x="246075" y="38277"/>
                </a:lnTo>
                <a:lnTo>
                  <a:pt x="244182" y="39039"/>
                </a:lnTo>
                <a:lnTo>
                  <a:pt x="238950" y="39039"/>
                </a:lnTo>
                <a:lnTo>
                  <a:pt x="237045" y="38252"/>
                </a:lnTo>
                <a:lnTo>
                  <a:pt x="234696" y="35115"/>
                </a:lnTo>
                <a:lnTo>
                  <a:pt x="234111" y="32740"/>
                </a:lnTo>
                <a:lnTo>
                  <a:pt x="234111" y="838"/>
                </a:lnTo>
                <a:lnTo>
                  <a:pt x="223659" y="838"/>
                </a:lnTo>
                <a:lnTo>
                  <a:pt x="223659" y="35890"/>
                </a:lnTo>
                <a:lnTo>
                  <a:pt x="225171" y="40246"/>
                </a:lnTo>
                <a:lnTo>
                  <a:pt x="231216" y="46291"/>
                </a:lnTo>
                <a:lnTo>
                  <a:pt x="235686" y="47815"/>
                </a:lnTo>
                <a:lnTo>
                  <a:pt x="247484" y="47815"/>
                </a:lnTo>
                <a:lnTo>
                  <a:pt x="251942" y="46291"/>
                </a:lnTo>
                <a:lnTo>
                  <a:pt x="258013" y="40246"/>
                </a:lnTo>
                <a:lnTo>
                  <a:pt x="259524" y="35877"/>
                </a:lnTo>
                <a:lnTo>
                  <a:pt x="259524" y="30200"/>
                </a:lnTo>
                <a:lnTo>
                  <a:pt x="259524" y="838"/>
                </a:lnTo>
                <a:close/>
              </a:path>
              <a:path w="336550" h="48260">
                <a:moveTo>
                  <a:pt x="300774" y="838"/>
                </a:moveTo>
                <a:lnTo>
                  <a:pt x="265214" y="838"/>
                </a:lnTo>
                <a:lnTo>
                  <a:pt x="265214" y="9740"/>
                </a:lnTo>
                <a:lnTo>
                  <a:pt x="277799" y="9740"/>
                </a:lnTo>
                <a:lnTo>
                  <a:pt x="277799" y="46850"/>
                </a:lnTo>
                <a:lnTo>
                  <a:pt x="288188" y="46850"/>
                </a:lnTo>
                <a:lnTo>
                  <a:pt x="288188" y="9740"/>
                </a:lnTo>
                <a:lnTo>
                  <a:pt x="300774" y="9740"/>
                </a:lnTo>
                <a:lnTo>
                  <a:pt x="300774" y="838"/>
                </a:lnTo>
                <a:close/>
              </a:path>
              <a:path w="336550" h="48260">
                <a:moveTo>
                  <a:pt x="336181" y="838"/>
                </a:moveTo>
                <a:lnTo>
                  <a:pt x="307035" y="838"/>
                </a:lnTo>
                <a:lnTo>
                  <a:pt x="307035" y="46850"/>
                </a:lnTo>
                <a:lnTo>
                  <a:pt x="336181" y="46850"/>
                </a:lnTo>
                <a:lnTo>
                  <a:pt x="336181" y="37947"/>
                </a:lnTo>
                <a:lnTo>
                  <a:pt x="317373" y="37947"/>
                </a:lnTo>
                <a:lnTo>
                  <a:pt x="317373" y="26581"/>
                </a:lnTo>
                <a:lnTo>
                  <a:pt x="334822" y="26581"/>
                </a:lnTo>
                <a:lnTo>
                  <a:pt x="334822" y="17678"/>
                </a:lnTo>
                <a:lnTo>
                  <a:pt x="317373" y="17678"/>
                </a:lnTo>
                <a:lnTo>
                  <a:pt x="317373" y="9740"/>
                </a:lnTo>
                <a:lnTo>
                  <a:pt x="336181" y="9740"/>
                </a:lnTo>
                <a:lnTo>
                  <a:pt x="336181" y="838"/>
                </a:lnTo>
                <a:close/>
              </a:path>
            </a:pathLst>
          </a:custGeom>
          <a:solidFill>
            <a:srgbClr val="0046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10208" y="1309115"/>
            <a:ext cx="4178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-30" dirty="0">
                <a:solidFill>
                  <a:srgbClr val="000000"/>
                </a:solidFill>
                <a:latin typeface="Calibri"/>
                <a:cs typeface="Calibri"/>
              </a:rPr>
              <a:t>Hosted</a:t>
            </a:r>
            <a:r>
              <a:rPr sz="1400"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14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4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spc="-20" dirty="0">
                <a:solidFill>
                  <a:srgbClr val="000000"/>
                </a:solidFill>
                <a:latin typeface="Calibri"/>
                <a:cs typeface="Calibri"/>
              </a:rPr>
              <a:t>Liggins</a:t>
            </a:r>
            <a:r>
              <a:rPr sz="14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spc="-25" dirty="0">
                <a:solidFill>
                  <a:srgbClr val="000000"/>
                </a:solidFill>
                <a:latin typeface="Calibri"/>
                <a:cs typeface="Calibri"/>
              </a:rPr>
              <a:t>Institute</a:t>
            </a:r>
            <a:r>
              <a:rPr sz="14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14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4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spc="-25" dirty="0">
                <a:solidFill>
                  <a:srgbClr val="000000"/>
                </a:solidFill>
                <a:latin typeface="Calibri"/>
                <a:cs typeface="Calibri"/>
              </a:rPr>
              <a:t>University</a:t>
            </a:r>
            <a:r>
              <a:rPr sz="14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4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Calibri"/>
                <a:cs typeface="Calibri"/>
              </a:rPr>
              <a:t>Auckland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5128" y="3217164"/>
            <a:ext cx="45199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Calibri"/>
                <a:cs typeface="Calibri"/>
              </a:rPr>
              <a:t>Funded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Ministry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Business, </a:t>
            </a:r>
            <a:r>
              <a:rPr sz="1400" spc="-30" dirty="0">
                <a:latin typeface="Calibri"/>
                <a:cs typeface="Calibri"/>
              </a:rPr>
              <a:t>Innovation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Employment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44417" y="2464333"/>
            <a:ext cx="1294765" cy="38988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6722" y="3509440"/>
            <a:ext cx="1587664" cy="4860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627" y="1380913"/>
            <a:ext cx="8578850" cy="300482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445"/>
              </a:spcBef>
              <a:buClr>
                <a:srgbClr val="399476"/>
              </a:buClr>
              <a:buSzPct val="120000"/>
              <a:buFont typeface="Arial"/>
              <a:buChar char="•"/>
              <a:tabLst>
                <a:tab pos="183515" algn="l"/>
              </a:tabLst>
            </a:pPr>
            <a:r>
              <a:rPr sz="2000" dirty="0">
                <a:latin typeface="Calibri"/>
                <a:cs typeface="Calibri"/>
              </a:rPr>
              <a:t>Nourishing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Hawke’s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Bay: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He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wairua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tō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kai</a:t>
            </a:r>
            <a:r>
              <a:rPr sz="2000" i="1" spc="39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</a:t>
            </a:r>
            <a:r>
              <a:rPr sz="2000" dirty="0">
                <a:latin typeface="Calibri"/>
                <a:cs typeface="Calibri"/>
              </a:rPr>
              <a:t>Ka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Ora,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Ako: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SD)</a:t>
            </a:r>
            <a:endParaRPr sz="20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815"/>
              </a:spcBef>
              <a:buClr>
                <a:srgbClr val="399476"/>
              </a:buClr>
              <a:buSzPct val="120000"/>
              <a:buFont typeface="Arial"/>
              <a:buChar char="•"/>
              <a:tabLst>
                <a:tab pos="183515" algn="l"/>
              </a:tabLst>
            </a:pPr>
            <a:r>
              <a:rPr sz="2000" dirty="0">
                <a:latin typeface="Calibri"/>
                <a:cs typeface="Calibri"/>
              </a:rPr>
              <a:t>HB: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high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inequities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childhood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obesity</a:t>
            </a:r>
            <a:endParaRPr sz="20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795"/>
              </a:spcBef>
              <a:buClr>
                <a:srgbClr val="399476"/>
              </a:buClr>
              <a:buSzPct val="120000"/>
              <a:buFont typeface="Arial"/>
              <a:buChar char="•"/>
              <a:tabLst>
                <a:tab pos="183515" algn="l"/>
              </a:tabLst>
            </a:pPr>
            <a:r>
              <a:rPr sz="2000" dirty="0">
                <a:latin typeface="Calibri"/>
                <a:cs typeface="Calibri"/>
              </a:rPr>
              <a:t>Nationally: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failing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food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system: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inequities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health,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wellbeing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food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security</a:t>
            </a:r>
            <a:endParaRPr sz="20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795"/>
              </a:spcBef>
              <a:buClr>
                <a:srgbClr val="399476"/>
              </a:buClr>
              <a:buSzPct val="121052"/>
              <a:buFont typeface="Arial"/>
              <a:buChar char="•"/>
              <a:tabLst>
                <a:tab pos="183515" algn="l"/>
              </a:tabLst>
            </a:pPr>
            <a:r>
              <a:rPr sz="1900" dirty="0">
                <a:latin typeface="Calibri"/>
                <a:cs typeface="Calibri"/>
              </a:rPr>
              <a:t>Globally: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child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health,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wellbeing,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early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learning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resilience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are</a:t>
            </a:r>
            <a:r>
              <a:rPr sz="1900" spc="-10" dirty="0">
                <a:latin typeface="Calibri"/>
                <a:cs typeface="Calibri"/>
              </a:rPr>
              <a:t> complex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300">
              <a:latin typeface="Calibri"/>
              <a:cs typeface="Calibri"/>
            </a:endParaRPr>
          </a:p>
          <a:p>
            <a:pPr marL="12700" marR="25463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Demonstrating,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regional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level,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how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mātauranga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Māori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science-</a:t>
            </a:r>
            <a:r>
              <a:rPr sz="2000" spc="-25" dirty="0">
                <a:latin typeface="Calibri"/>
                <a:cs typeface="Calibri"/>
              </a:rPr>
              <a:t>led </a:t>
            </a:r>
            <a:r>
              <a:rPr sz="2000" dirty="0">
                <a:latin typeface="Calibri"/>
                <a:cs typeface="Calibri"/>
              </a:rPr>
              <a:t>interventions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across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nutrition,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(learning,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movement)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improve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health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wellbeing,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learning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tamariki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rangatahi.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5094" y="327659"/>
            <a:ext cx="6971030" cy="8883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300"/>
              </a:spcBef>
            </a:pPr>
            <a:r>
              <a:rPr spc="-10" dirty="0">
                <a:solidFill>
                  <a:srgbClr val="3A822F"/>
                </a:solidFill>
              </a:rPr>
              <a:t>BACKGROUND:</a:t>
            </a:r>
            <a:r>
              <a:rPr spc="-50" dirty="0">
                <a:solidFill>
                  <a:srgbClr val="3A822F"/>
                </a:solidFill>
              </a:rPr>
              <a:t> </a:t>
            </a:r>
            <a:r>
              <a:rPr dirty="0">
                <a:solidFill>
                  <a:srgbClr val="3A822F"/>
                </a:solidFill>
              </a:rPr>
              <a:t>Whiriwhiria,</a:t>
            </a:r>
            <a:r>
              <a:rPr spc="-35" dirty="0">
                <a:solidFill>
                  <a:srgbClr val="3A822F"/>
                </a:solidFill>
              </a:rPr>
              <a:t> </a:t>
            </a:r>
            <a:r>
              <a:rPr dirty="0">
                <a:solidFill>
                  <a:srgbClr val="3A822F"/>
                </a:solidFill>
              </a:rPr>
              <a:t>kia</a:t>
            </a:r>
            <a:r>
              <a:rPr spc="-35" dirty="0">
                <a:solidFill>
                  <a:srgbClr val="3A822F"/>
                </a:solidFill>
              </a:rPr>
              <a:t> </a:t>
            </a:r>
            <a:r>
              <a:rPr dirty="0">
                <a:solidFill>
                  <a:srgbClr val="3A822F"/>
                </a:solidFill>
              </a:rPr>
              <a:t>ora</a:t>
            </a:r>
            <a:r>
              <a:rPr spc="-30" dirty="0">
                <a:solidFill>
                  <a:srgbClr val="3A822F"/>
                </a:solidFill>
              </a:rPr>
              <a:t> </a:t>
            </a:r>
            <a:r>
              <a:rPr dirty="0">
                <a:solidFill>
                  <a:srgbClr val="3A822F"/>
                </a:solidFill>
              </a:rPr>
              <a:t>ai</a:t>
            </a:r>
            <a:r>
              <a:rPr spc="-40" dirty="0">
                <a:solidFill>
                  <a:srgbClr val="3A822F"/>
                </a:solidFill>
              </a:rPr>
              <a:t> </a:t>
            </a:r>
            <a:r>
              <a:rPr dirty="0">
                <a:solidFill>
                  <a:srgbClr val="3A822F"/>
                </a:solidFill>
              </a:rPr>
              <a:t>te</a:t>
            </a:r>
            <a:r>
              <a:rPr spc="-30" dirty="0">
                <a:solidFill>
                  <a:srgbClr val="3A822F"/>
                </a:solidFill>
              </a:rPr>
              <a:t> </a:t>
            </a:r>
            <a:r>
              <a:rPr dirty="0">
                <a:solidFill>
                  <a:srgbClr val="3A822F"/>
                </a:solidFill>
              </a:rPr>
              <a:t>tamaiti:</a:t>
            </a:r>
            <a:r>
              <a:rPr spc="-35" dirty="0">
                <a:solidFill>
                  <a:srgbClr val="3A822F"/>
                </a:solidFill>
              </a:rPr>
              <a:t> </a:t>
            </a:r>
            <a:r>
              <a:rPr b="0" dirty="0">
                <a:solidFill>
                  <a:srgbClr val="3A822F"/>
                </a:solidFill>
                <a:latin typeface="Calibri"/>
                <a:cs typeface="Calibri"/>
              </a:rPr>
              <a:t>Building</a:t>
            </a:r>
            <a:r>
              <a:rPr b="0" spc="-35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3A822F"/>
                </a:solidFill>
                <a:latin typeface="Calibri"/>
                <a:cs typeface="Calibri"/>
              </a:rPr>
              <a:t>health, </a:t>
            </a:r>
            <a:r>
              <a:rPr b="0" dirty="0">
                <a:solidFill>
                  <a:srgbClr val="3A822F"/>
                </a:solidFill>
                <a:latin typeface="Calibri"/>
                <a:cs typeface="Calibri"/>
              </a:rPr>
              <a:t>wellbeing</a:t>
            </a:r>
            <a:r>
              <a:rPr b="0" spc="-35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3A822F"/>
                </a:solidFill>
                <a:latin typeface="Calibri"/>
                <a:cs typeface="Calibri"/>
              </a:rPr>
              <a:t>(and</a:t>
            </a:r>
            <a:r>
              <a:rPr b="0" spc="-20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3A822F"/>
                </a:solidFill>
                <a:latin typeface="Calibri"/>
                <a:cs typeface="Calibri"/>
              </a:rPr>
              <a:t>learning</a:t>
            </a:r>
            <a:r>
              <a:rPr b="0" spc="-25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3A822F"/>
                </a:solidFill>
                <a:latin typeface="Calibri"/>
                <a:cs typeface="Calibri"/>
              </a:rPr>
              <a:t>success)</a:t>
            </a:r>
            <a:r>
              <a:rPr b="0" spc="-15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3A822F"/>
                </a:solidFill>
                <a:latin typeface="Calibri"/>
                <a:cs typeface="Calibri"/>
              </a:rPr>
              <a:t>for</a:t>
            </a:r>
            <a:r>
              <a:rPr b="0" spc="-15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3A822F"/>
                </a:solidFill>
                <a:latin typeface="Calibri"/>
                <a:cs typeface="Calibri"/>
              </a:rPr>
              <a:t>tamariki</a:t>
            </a:r>
            <a:r>
              <a:rPr b="0" spc="-15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3A822F"/>
                </a:solidFill>
                <a:latin typeface="Calibri"/>
                <a:cs typeface="Calibri"/>
              </a:rPr>
              <a:t>and</a:t>
            </a:r>
            <a:r>
              <a:rPr b="0" spc="-20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3A822F"/>
                </a:solidFill>
                <a:latin typeface="Calibri"/>
                <a:cs typeface="Calibri"/>
              </a:rPr>
              <a:t>rangatahi</a:t>
            </a:r>
            <a:r>
              <a:rPr b="0" spc="-15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3A822F"/>
                </a:solidFill>
                <a:latin typeface="Calibri"/>
                <a:cs typeface="Calibri"/>
              </a:rPr>
              <a:t>through Mātauranga</a:t>
            </a:r>
            <a:r>
              <a:rPr b="0" spc="-40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3A822F"/>
                </a:solidFill>
                <a:latin typeface="Calibri"/>
                <a:cs typeface="Calibri"/>
              </a:rPr>
              <a:t>Māori</a:t>
            </a:r>
            <a:r>
              <a:rPr b="0" spc="-25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3A822F"/>
                </a:solidFill>
                <a:latin typeface="Calibri"/>
                <a:cs typeface="Calibri"/>
              </a:rPr>
              <a:t>and</a:t>
            </a:r>
            <a:r>
              <a:rPr b="0" spc="-25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3A822F"/>
                </a:solidFill>
                <a:latin typeface="Calibri"/>
                <a:cs typeface="Calibri"/>
              </a:rPr>
              <a:t>systems</a:t>
            </a:r>
            <a:r>
              <a:rPr b="0" spc="-25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3A822F"/>
                </a:solidFill>
                <a:latin typeface="Calibri"/>
                <a:cs typeface="Calibri"/>
              </a:rPr>
              <a:t>science</a:t>
            </a:r>
            <a:r>
              <a:rPr b="0" spc="-25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3A822F"/>
                </a:solidFill>
                <a:latin typeface="Calibri"/>
                <a:cs typeface="Calibri"/>
              </a:rPr>
              <a:t>approaches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5094" y="1464379"/>
            <a:ext cx="7901940" cy="2943860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000" b="1" spc="-10" dirty="0">
                <a:solidFill>
                  <a:srgbClr val="3A822F"/>
                </a:solidFill>
                <a:latin typeface="Calibri"/>
                <a:cs typeface="Calibri"/>
              </a:rPr>
              <a:t>AIMS: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393065" marR="81280" indent="-171450">
              <a:lnSpc>
                <a:spcPts val="1900"/>
              </a:lnSpc>
              <a:spcBef>
                <a:spcPts val="5"/>
              </a:spcBef>
              <a:buClr>
                <a:srgbClr val="399476"/>
              </a:buClr>
              <a:buSzPct val="122222"/>
              <a:buFont typeface="Arial"/>
              <a:buChar char="•"/>
              <a:tabLst>
                <a:tab pos="393065" algn="l"/>
              </a:tabLst>
            </a:pPr>
            <a:r>
              <a:rPr sz="1800" spc="-6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evaluate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effectiveness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current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food,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learning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movement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initiatives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Hawke’s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particular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regard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outcomes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tamariki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Māori</a:t>
            </a:r>
            <a:endParaRPr sz="1800">
              <a:latin typeface="Calibri"/>
              <a:cs typeface="Calibri"/>
            </a:endParaRPr>
          </a:p>
          <a:p>
            <a:pPr marL="393065" marR="5080" indent="-171450">
              <a:lnSpc>
                <a:spcPct val="88300"/>
              </a:lnSpc>
              <a:spcBef>
                <a:spcPts val="850"/>
              </a:spcBef>
              <a:buClr>
                <a:srgbClr val="399476"/>
              </a:buClr>
              <a:buSzPct val="122222"/>
              <a:buFont typeface="Arial"/>
              <a:buChar char="•"/>
              <a:tabLst>
                <a:tab pos="393065" algn="l"/>
              </a:tabLst>
            </a:pPr>
            <a:r>
              <a:rPr sz="1800" spc="-6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explore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how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mātauranga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Māori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inform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development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 </a:t>
            </a:r>
            <a:r>
              <a:rPr sz="1800" dirty="0">
                <a:latin typeface="Calibri"/>
                <a:cs typeface="Calibri"/>
              </a:rPr>
              <a:t>comprehensive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systems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dynamics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science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approach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reorient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food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systems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Hawke’s </a:t>
            </a:r>
            <a:r>
              <a:rPr sz="1800" spc="-25" dirty="0">
                <a:latin typeface="Calibri"/>
                <a:cs typeface="Calibri"/>
              </a:rPr>
              <a:t>Bay</a:t>
            </a:r>
            <a:endParaRPr sz="1800">
              <a:latin typeface="Calibri"/>
              <a:cs typeface="Calibri"/>
            </a:endParaRPr>
          </a:p>
          <a:p>
            <a:pPr marL="393065" marR="382905" indent="-171450">
              <a:lnSpc>
                <a:spcPct val="90600"/>
              </a:lnSpc>
              <a:spcBef>
                <a:spcPts val="825"/>
              </a:spcBef>
              <a:buClr>
                <a:srgbClr val="399476"/>
              </a:buClr>
              <a:buSzPct val="122222"/>
              <a:buFont typeface="Arial"/>
              <a:buChar char="•"/>
              <a:tabLst>
                <a:tab pos="393065" algn="l"/>
              </a:tabLst>
            </a:pPr>
            <a:r>
              <a:rPr sz="18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18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create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Indigenous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informed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inspired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food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systems</a:t>
            </a:r>
            <a:r>
              <a:rPr sz="18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approach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improve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health,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wellbeing,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resilience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educational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outcomes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tamariki, rangatahi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0" dirty="0">
                <a:latin typeface="Calibri"/>
                <a:cs typeface="Calibri"/>
              </a:rPr>
              <a:t> whānau.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5094" y="327659"/>
            <a:ext cx="6971030" cy="8883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300"/>
              </a:spcBef>
            </a:pPr>
            <a:r>
              <a:rPr spc="-10" dirty="0">
                <a:solidFill>
                  <a:srgbClr val="3A822F"/>
                </a:solidFill>
              </a:rPr>
              <a:t>BACKGROUND:</a:t>
            </a:r>
            <a:r>
              <a:rPr spc="-50" dirty="0">
                <a:solidFill>
                  <a:srgbClr val="3A822F"/>
                </a:solidFill>
              </a:rPr>
              <a:t> </a:t>
            </a:r>
            <a:r>
              <a:rPr dirty="0">
                <a:solidFill>
                  <a:srgbClr val="3A822F"/>
                </a:solidFill>
              </a:rPr>
              <a:t>Whiriwhiria,</a:t>
            </a:r>
            <a:r>
              <a:rPr spc="-35" dirty="0">
                <a:solidFill>
                  <a:srgbClr val="3A822F"/>
                </a:solidFill>
              </a:rPr>
              <a:t> </a:t>
            </a:r>
            <a:r>
              <a:rPr dirty="0">
                <a:solidFill>
                  <a:srgbClr val="3A822F"/>
                </a:solidFill>
              </a:rPr>
              <a:t>kia</a:t>
            </a:r>
            <a:r>
              <a:rPr spc="-35" dirty="0">
                <a:solidFill>
                  <a:srgbClr val="3A822F"/>
                </a:solidFill>
              </a:rPr>
              <a:t> </a:t>
            </a:r>
            <a:r>
              <a:rPr dirty="0">
                <a:solidFill>
                  <a:srgbClr val="3A822F"/>
                </a:solidFill>
              </a:rPr>
              <a:t>ora</a:t>
            </a:r>
            <a:r>
              <a:rPr spc="-30" dirty="0">
                <a:solidFill>
                  <a:srgbClr val="3A822F"/>
                </a:solidFill>
              </a:rPr>
              <a:t> </a:t>
            </a:r>
            <a:r>
              <a:rPr dirty="0">
                <a:solidFill>
                  <a:srgbClr val="3A822F"/>
                </a:solidFill>
              </a:rPr>
              <a:t>ai</a:t>
            </a:r>
            <a:r>
              <a:rPr spc="-40" dirty="0">
                <a:solidFill>
                  <a:srgbClr val="3A822F"/>
                </a:solidFill>
              </a:rPr>
              <a:t> </a:t>
            </a:r>
            <a:r>
              <a:rPr dirty="0">
                <a:solidFill>
                  <a:srgbClr val="3A822F"/>
                </a:solidFill>
              </a:rPr>
              <a:t>te</a:t>
            </a:r>
            <a:r>
              <a:rPr spc="-30" dirty="0">
                <a:solidFill>
                  <a:srgbClr val="3A822F"/>
                </a:solidFill>
              </a:rPr>
              <a:t> </a:t>
            </a:r>
            <a:r>
              <a:rPr dirty="0">
                <a:solidFill>
                  <a:srgbClr val="3A822F"/>
                </a:solidFill>
              </a:rPr>
              <a:t>tamaiti:</a:t>
            </a:r>
            <a:r>
              <a:rPr spc="-35" dirty="0">
                <a:solidFill>
                  <a:srgbClr val="3A822F"/>
                </a:solidFill>
              </a:rPr>
              <a:t> </a:t>
            </a:r>
            <a:r>
              <a:rPr b="0" dirty="0">
                <a:solidFill>
                  <a:srgbClr val="3A822F"/>
                </a:solidFill>
                <a:latin typeface="Calibri"/>
                <a:cs typeface="Calibri"/>
              </a:rPr>
              <a:t>Building</a:t>
            </a:r>
            <a:r>
              <a:rPr b="0" spc="-35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3A822F"/>
                </a:solidFill>
                <a:latin typeface="Calibri"/>
                <a:cs typeface="Calibri"/>
              </a:rPr>
              <a:t>health, </a:t>
            </a:r>
            <a:r>
              <a:rPr b="0" dirty="0">
                <a:solidFill>
                  <a:srgbClr val="3A822F"/>
                </a:solidFill>
                <a:latin typeface="Calibri"/>
                <a:cs typeface="Calibri"/>
              </a:rPr>
              <a:t>wellbeing</a:t>
            </a:r>
            <a:r>
              <a:rPr b="0" spc="-35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3A822F"/>
                </a:solidFill>
                <a:latin typeface="Calibri"/>
                <a:cs typeface="Calibri"/>
              </a:rPr>
              <a:t>(and</a:t>
            </a:r>
            <a:r>
              <a:rPr b="0" spc="-20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3A822F"/>
                </a:solidFill>
                <a:latin typeface="Calibri"/>
                <a:cs typeface="Calibri"/>
              </a:rPr>
              <a:t>learning</a:t>
            </a:r>
            <a:r>
              <a:rPr b="0" spc="-25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3A822F"/>
                </a:solidFill>
                <a:latin typeface="Calibri"/>
                <a:cs typeface="Calibri"/>
              </a:rPr>
              <a:t>success)</a:t>
            </a:r>
            <a:r>
              <a:rPr b="0" spc="-15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3A822F"/>
                </a:solidFill>
                <a:latin typeface="Calibri"/>
                <a:cs typeface="Calibri"/>
              </a:rPr>
              <a:t>for</a:t>
            </a:r>
            <a:r>
              <a:rPr b="0" spc="-15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3A822F"/>
                </a:solidFill>
                <a:latin typeface="Calibri"/>
                <a:cs typeface="Calibri"/>
              </a:rPr>
              <a:t>tamariki</a:t>
            </a:r>
            <a:r>
              <a:rPr b="0" spc="-15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3A822F"/>
                </a:solidFill>
                <a:latin typeface="Calibri"/>
                <a:cs typeface="Calibri"/>
              </a:rPr>
              <a:t>and</a:t>
            </a:r>
            <a:r>
              <a:rPr b="0" spc="-20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3A822F"/>
                </a:solidFill>
                <a:latin typeface="Calibri"/>
                <a:cs typeface="Calibri"/>
              </a:rPr>
              <a:t>rangatahi</a:t>
            </a:r>
            <a:r>
              <a:rPr b="0" spc="-15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3A822F"/>
                </a:solidFill>
                <a:latin typeface="Calibri"/>
                <a:cs typeface="Calibri"/>
              </a:rPr>
              <a:t>through Mātauranga</a:t>
            </a:r>
            <a:r>
              <a:rPr b="0" spc="-40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3A822F"/>
                </a:solidFill>
                <a:latin typeface="Calibri"/>
                <a:cs typeface="Calibri"/>
              </a:rPr>
              <a:t>Māori</a:t>
            </a:r>
            <a:r>
              <a:rPr b="0" spc="-25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3A822F"/>
                </a:solidFill>
                <a:latin typeface="Calibri"/>
                <a:cs typeface="Calibri"/>
              </a:rPr>
              <a:t>and</a:t>
            </a:r>
            <a:r>
              <a:rPr b="0" spc="-25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3A822F"/>
                </a:solidFill>
                <a:latin typeface="Calibri"/>
                <a:cs typeface="Calibri"/>
              </a:rPr>
              <a:t>systems</a:t>
            </a:r>
            <a:r>
              <a:rPr b="0" spc="-25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3A822F"/>
                </a:solidFill>
                <a:latin typeface="Calibri"/>
                <a:cs typeface="Calibri"/>
              </a:rPr>
              <a:t>science</a:t>
            </a:r>
            <a:r>
              <a:rPr b="0" spc="-25" dirty="0">
                <a:solidFill>
                  <a:srgbClr val="3A822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3A822F"/>
                </a:solidFill>
                <a:latin typeface="Calibri"/>
                <a:cs typeface="Calibri"/>
              </a:rPr>
              <a:t>approaches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455" y="1212328"/>
            <a:ext cx="6642734" cy="34359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Workstream</a:t>
            </a:r>
            <a:r>
              <a:rPr sz="16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1:</a:t>
            </a:r>
            <a:r>
              <a:rPr sz="16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Impact</a:t>
            </a:r>
            <a:r>
              <a:rPr sz="16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evaluations</a:t>
            </a:r>
            <a:endParaRPr sz="16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765"/>
              </a:spcBef>
              <a:buClr>
                <a:srgbClr val="399476"/>
              </a:buClr>
              <a:buSzPct val="118750"/>
              <a:buFont typeface="Arial"/>
              <a:buChar char="•"/>
              <a:tabLst>
                <a:tab pos="183515" algn="l"/>
              </a:tabLst>
            </a:pPr>
            <a:r>
              <a:rPr sz="1600" b="1" dirty="0">
                <a:latin typeface="Calibri"/>
                <a:cs typeface="Calibri"/>
              </a:rPr>
              <a:t>School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Community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case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studies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(Finished/parked)</a:t>
            </a:r>
            <a:endParaRPr sz="16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795"/>
              </a:spcBef>
              <a:buClr>
                <a:srgbClr val="399476"/>
              </a:buClr>
              <a:buSzPct val="118750"/>
              <a:buFont typeface="Arial"/>
              <a:buChar char="•"/>
              <a:tabLst>
                <a:tab pos="183515" algn="l"/>
              </a:tabLst>
            </a:pPr>
            <a:r>
              <a:rPr sz="1600" b="1" dirty="0">
                <a:latin typeface="Calibri"/>
                <a:cs typeface="Calibri"/>
              </a:rPr>
              <a:t>Ka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Ora,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Ka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Ako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Impact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Evaluation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(In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analysis)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Workstream</a:t>
            </a:r>
            <a:r>
              <a:rPr sz="16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2:</a:t>
            </a:r>
            <a:r>
              <a:rPr sz="16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Integrative</a:t>
            </a:r>
            <a:r>
              <a:rPr sz="16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models</a:t>
            </a:r>
            <a:endParaRPr sz="16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795"/>
              </a:spcBef>
              <a:buClr>
                <a:srgbClr val="399476"/>
              </a:buClr>
              <a:buSzPct val="118750"/>
              <a:buFont typeface="Arial"/>
              <a:buChar char="•"/>
              <a:tabLst>
                <a:tab pos="183515" algn="l"/>
              </a:tabLst>
            </a:pPr>
            <a:r>
              <a:rPr sz="1600" b="1" dirty="0">
                <a:latin typeface="Calibri"/>
                <a:cs typeface="Calibri"/>
              </a:rPr>
              <a:t>Ka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Ora,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Ka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Ako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quantitative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SD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models: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HB</a:t>
            </a:r>
            <a:r>
              <a:rPr sz="1600" spc="-10" dirty="0">
                <a:latin typeface="Calibri"/>
                <a:cs typeface="Calibri"/>
              </a:rPr>
              <a:t> region</a:t>
            </a:r>
            <a:endParaRPr sz="16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765"/>
              </a:spcBef>
              <a:buClr>
                <a:srgbClr val="399476"/>
              </a:buClr>
              <a:buSzPct val="118750"/>
              <a:buFont typeface="Arial"/>
              <a:buChar char="•"/>
              <a:tabLst>
                <a:tab pos="183515" algn="l"/>
              </a:tabLst>
            </a:pPr>
            <a:r>
              <a:rPr sz="1600" b="1" spc="-10" dirty="0">
                <a:latin typeface="Calibri"/>
                <a:cs typeface="Calibri"/>
              </a:rPr>
              <a:t>Value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for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Investment:</a:t>
            </a:r>
            <a:r>
              <a:rPr sz="1600" b="1" spc="2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alternative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standard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cost-</a:t>
            </a:r>
            <a:r>
              <a:rPr sz="1600" dirty="0">
                <a:latin typeface="Calibri"/>
                <a:cs typeface="Calibri"/>
              </a:rPr>
              <a:t>benefit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analysis</a:t>
            </a:r>
            <a:endParaRPr sz="16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795"/>
              </a:spcBef>
              <a:buClr>
                <a:srgbClr val="399476"/>
              </a:buClr>
              <a:buSzPct val="118750"/>
              <a:buFont typeface="Arial"/>
              <a:buChar char="•"/>
              <a:tabLst>
                <a:tab pos="183515" algn="l"/>
              </a:tabLst>
            </a:pPr>
            <a:r>
              <a:rPr sz="1600" b="1" dirty="0">
                <a:latin typeface="Calibri"/>
                <a:cs typeface="Calibri"/>
              </a:rPr>
              <a:t>Regional</a:t>
            </a:r>
            <a:r>
              <a:rPr sz="1600" b="1" spc="-5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food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system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map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action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plan: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CM/GMB/asset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registry.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Workstream</a:t>
            </a:r>
            <a:r>
              <a:rPr sz="16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3:</a:t>
            </a:r>
            <a:r>
              <a:rPr sz="16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Catalysed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actions</a:t>
            </a:r>
            <a:endParaRPr sz="16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890"/>
              </a:spcBef>
              <a:buClr>
                <a:srgbClr val="399476"/>
              </a:buClr>
              <a:buSzPct val="118750"/>
              <a:buFont typeface="Arial"/>
              <a:buChar char="•"/>
              <a:tabLst>
                <a:tab pos="183515" algn="l"/>
              </a:tabLst>
            </a:pPr>
            <a:r>
              <a:rPr sz="1600" b="1" dirty="0">
                <a:latin typeface="Calibri"/>
                <a:cs typeface="Calibri"/>
              </a:rPr>
              <a:t>Policy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pathways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analyses: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Lit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RV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workshops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for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impact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of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Ka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Ora,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Ka</a:t>
            </a:r>
            <a:r>
              <a:rPr sz="1600" b="1" spc="-25" dirty="0">
                <a:latin typeface="Calibri"/>
                <a:cs typeface="Calibri"/>
              </a:rPr>
              <a:t> Ako</a:t>
            </a:r>
            <a:endParaRPr sz="16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770"/>
              </a:spcBef>
              <a:buClr>
                <a:srgbClr val="399476"/>
              </a:buClr>
              <a:buSzPct val="118750"/>
              <a:buFont typeface="Arial"/>
              <a:buChar char="•"/>
              <a:tabLst>
                <a:tab pos="183515" algn="l"/>
              </a:tabLst>
            </a:pPr>
            <a:r>
              <a:rPr sz="1600" b="1" spc="-10" dirty="0">
                <a:latin typeface="Calibri"/>
                <a:cs typeface="Calibri"/>
              </a:rPr>
              <a:t>Rangatahi-</a:t>
            </a:r>
            <a:r>
              <a:rPr sz="1600" b="1" dirty="0">
                <a:latin typeface="Calibri"/>
                <a:cs typeface="Calibri"/>
              </a:rPr>
              <a:t>developed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food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wellbeing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guidelines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3071" y="175259"/>
            <a:ext cx="682244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>
                <a:solidFill>
                  <a:srgbClr val="3A822F"/>
                </a:solidFill>
              </a:rPr>
              <a:t>METHODS:</a:t>
            </a:r>
            <a:r>
              <a:rPr spc="-60" dirty="0">
                <a:solidFill>
                  <a:srgbClr val="3A822F"/>
                </a:solidFill>
              </a:rPr>
              <a:t> </a:t>
            </a:r>
            <a:r>
              <a:rPr dirty="0">
                <a:solidFill>
                  <a:srgbClr val="3A822F"/>
                </a:solidFill>
              </a:rPr>
              <a:t>Systems</a:t>
            </a:r>
            <a:r>
              <a:rPr spc="-45" dirty="0">
                <a:solidFill>
                  <a:srgbClr val="3A822F"/>
                </a:solidFill>
              </a:rPr>
              <a:t> </a:t>
            </a:r>
            <a:r>
              <a:rPr dirty="0">
                <a:solidFill>
                  <a:srgbClr val="3A822F"/>
                </a:solidFill>
              </a:rPr>
              <a:t>science</a:t>
            </a:r>
            <a:r>
              <a:rPr spc="-50" dirty="0">
                <a:solidFill>
                  <a:srgbClr val="3A822F"/>
                </a:solidFill>
              </a:rPr>
              <a:t> </a:t>
            </a:r>
            <a:r>
              <a:rPr dirty="0">
                <a:solidFill>
                  <a:srgbClr val="3A822F"/>
                </a:solidFill>
              </a:rPr>
              <a:t>and</a:t>
            </a:r>
            <a:r>
              <a:rPr spc="-45" dirty="0">
                <a:solidFill>
                  <a:srgbClr val="3A822F"/>
                </a:solidFill>
              </a:rPr>
              <a:t> </a:t>
            </a:r>
            <a:r>
              <a:rPr dirty="0">
                <a:solidFill>
                  <a:srgbClr val="3A822F"/>
                </a:solidFill>
              </a:rPr>
              <a:t>programme</a:t>
            </a:r>
            <a:r>
              <a:rPr spc="-50" dirty="0">
                <a:solidFill>
                  <a:srgbClr val="3A822F"/>
                </a:solidFill>
              </a:rPr>
              <a:t> </a:t>
            </a:r>
            <a:r>
              <a:rPr dirty="0">
                <a:solidFill>
                  <a:srgbClr val="3A822F"/>
                </a:solidFill>
              </a:rPr>
              <a:t>evaluation</a:t>
            </a:r>
            <a:r>
              <a:rPr spc="-45" dirty="0">
                <a:solidFill>
                  <a:srgbClr val="3A822F"/>
                </a:solidFill>
              </a:rPr>
              <a:t> </a:t>
            </a:r>
            <a:r>
              <a:rPr spc="-10" dirty="0">
                <a:solidFill>
                  <a:srgbClr val="3A822F"/>
                </a:solidFill>
              </a:rPr>
              <a:t>methods </a:t>
            </a:r>
            <a:r>
              <a:rPr dirty="0">
                <a:solidFill>
                  <a:srgbClr val="3A822F"/>
                </a:solidFill>
              </a:rPr>
              <a:t>embedded</a:t>
            </a:r>
            <a:r>
              <a:rPr spc="-15" dirty="0">
                <a:solidFill>
                  <a:srgbClr val="3A822F"/>
                </a:solidFill>
              </a:rPr>
              <a:t> </a:t>
            </a:r>
            <a:r>
              <a:rPr dirty="0">
                <a:solidFill>
                  <a:srgbClr val="3A822F"/>
                </a:solidFill>
              </a:rPr>
              <a:t>in</a:t>
            </a:r>
            <a:r>
              <a:rPr spc="-15" dirty="0">
                <a:solidFill>
                  <a:srgbClr val="3A822F"/>
                </a:solidFill>
              </a:rPr>
              <a:t> </a:t>
            </a:r>
            <a:r>
              <a:rPr spc="-10" dirty="0">
                <a:solidFill>
                  <a:srgbClr val="3A822F"/>
                </a:solidFill>
              </a:rPr>
              <a:t>mātauranga</a:t>
            </a:r>
            <a:r>
              <a:rPr spc="-15" dirty="0">
                <a:solidFill>
                  <a:srgbClr val="3A822F"/>
                </a:solidFill>
              </a:rPr>
              <a:t> </a:t>
            </a:r>
            <a:r>
              <a:rPr spc="-10" dirty="0">
                <a:solidFill>
                  <a:srgbClr val="3A822F"/>
                </a:solidFill>
              </a:rPr>
              <a:t>Māori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455" y="1212328"/>
            <a:ext cx="6845934" cy="36061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Workstream</a:t>
            </a:r>
            <a:r>
              <a:rPr sz="16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2:</a:t>
            </a:r>
            <a:r>
              <a:rPr sz="16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Integrative</a:t>
            </a:r>
            <a:r>
              <a:rPr sz="16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models</a:t>
            </a:r>
            <a:endParaRPr sz="16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765"/>
              </a:spcBef>
              <a:buClr>
                <a:srgbClr val="399476"/>
              </a:buClr>
              <a:buSzPct val="118750"/>
              <a:buFont typeface="Arial"/>
              <a:buChar char="•"/>
              <a:tabLst>
                <a:tab pos="183515" algn="l"/>
              </a:tabLst>
            </a:pPr>
            <a:r>
              <a:rPr sz="1600" b="1" dirty="0">
                <a:latin typeface="Calibri"/>
                <a:cs typeface="Calibri"/>
              </a:rPr>
              <a:t>1.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Ka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Ora,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Ka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Ako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quantitative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SD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models: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HB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region</a:t>
            </a:r>
            <a:endParaRPr sz="16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795"/>
              </a:spcBef>
              <a:buClr>
                <a:srgbClr val="399476"/>
              </a:buClr>
              <a:buSzPct val="118750"/>
              <a:buFont typeface="Arial"/>
              <a:buChar char="•"/>
              <a:tabLst>
                <a:tab pos="183515" algn="l"/>
              </a:tabLst>
            </a:pPr>
            <a:r>
              <a:rPr sz="1600" b="1" dirty="0">
                <a:latin typeface="Calibri"/>
                <a:cs typeface="Calibri"/>
              </a:rPr>
              <a:t>2.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Value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for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Investment:</a:t>
            </a:r>
            <a:r>
              <a:rPr sz="1600" b="1" spc="2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alternative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standard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cost-</a:t>
            </a:r>
            <a:r>
              <a:rPr sz="1600" dirty="0">
                <a:latin typeface="Calibri"/>
                <a:cs typeface="Calibri"/>
              </a:rPr>
              <a:t>benefit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analysis</a:t>
            </a:r>
            <a:endParaRPr sz="16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860"/>
              </a:spcBef>
              <a:buClr>
                <a:srgbClr val="399476"/>
              </a:buClr>
              <a:buSzPct val="118750"/>
              <a:buFont typeface="Arial"/>
              <a:buChar char="•"/>
              <a:tabLst>
                <a:tab pos="183515" algn="l"/>
              </a:tabLst>
            </a:pPr>
            <a:r>
              <a:rPr sz="1600" b="1" dirty="0">
                <a:latin typeface="Calibri"/>
                <a:cs typeface="Calibri"/>
              </a:rPr>
              <a:t>3.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Regional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food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system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map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action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plan: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CM/GMB/asset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registry.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Workstream</a:t>
            </a:r>
            <a:r>
              <a:rPr sz="16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3:</a:t>
            </a:r>
            <a:r>
              <a:rPr sz="16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Catalysed</a:t>
            </a:r>
            <a:r>
              <a:rPr sz="16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actions</a:t>
            </a:r>
            <a:endParaRPr sz="16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765"/>
              </a:spcBef>
              <a:buClr>
                <a:srgbClr val="399476"/>
              </a:buClr>
              <a:buSzPct val="118750"/>
              <a:buFont typeface="Arial"/>
              <a:buChar char="•"/>
              <a:tabLst>
                <a:tab pos="183515" algn="l"/>
              </a:tabLst>
            </a:pPr>
            <a:r>
              <a:rPr sz="1600" b="1" dirty="0">
                <a:latin typeface="Calibri"/>
                <a:cs typeface="Calibri"/>
              </a:rPr>
              <a:t>1.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Policy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pathways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analyses: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Lit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RV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workshops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for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impact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of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Ka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Ora,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Ka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Ako</a:t>
            </a:r>
            <a:endParaRPr sz="16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795"/>
              </a:spcBef>
              <a:buClr>
                <a:srgbClr val="399476"/>
              </a:buClr>
              <a:buSzPct val="118750"/>
              <a:buFont typeface="Arial"/>
              <a:buChar char="•"/>
              <a:tabLst>
                <a:tab pos="183515" algn="l"/>
              </a:tabLst>
            </a:pPr>
            <a:r>
              <a:rPr sz="1600" b="1" dirty="0">
                <a:latin typeface="Calibri"/>
                <a:cs typeface="Calibri"/>
              </a:rPr>
              <a:t>2.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Rangatahi-</a:t>
            </a:r>
            <a:r>
              <a:rPr sz="1600" b="1" dirty="0">
                <a:latin typeface="Calibri"/>
                <a:cs typeface="Calibri"/>
              </a:rPr>
              <a:t>developed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food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wellbeing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guidelines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50">
              <a:latin typeface="Calibri"/>
              <a:cs typeface="Calibri"/>
            </a:endParaRPr>
          </a:p>
          <a:p>
            <a:pPr marL="175260" marR="5906135">
              <a:lnSpc>
                <a:spcPct val="100000"/>
              </a:lnSpc>
            </a:pPr>
            <a:r>
              <a:rPr sz="2000" b="1" spc="-10" dirty="0">
                <a:solidFill>
                  <a:srgbClr val="3A822F"/>
                </a:solidFill>
                <a:latin typeface="Calibri"/>
                <a:cs typeface="Calibri"/>
              </a:rPr>
              <a:t>Results Impact</a:t>
            </a:r>
            <a:endParaRPr sz="2000">
              <a:latin typeface="Calibri"/>
              <a:cs typeface="Calibri"/>
            </a:endParaRPr>
          </a:p>
          <a:p>
            <a:pPr marL="175260">
              <a:lnSpc>
                <a:spcPct val="100000"/>
              </a:lnSpc>
            </a:pPr>
            <a:r>
              <a:rPr sz="2000" b="1" spc="-10" dirty="0">
                <a:solidFill>
                  <a:srgbClr val="3A822F"/>
                </a:solidFill>
                <a:latin typeface="Calibri"/>
                <a:cs typeface="Calibri"/>
              </a:rPr>
              <a:t>Implementation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3834" y="133603"/>
            <a:ext cx="8181975" cy="89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300"/>
              </a:lnSpc>
              <a:spcBef>
                <a:spcPts val="100"/>
              </a:spcBef>
            </a:pPr>
            <a:r>
              <a:rPr sz="2400" dirty="0">
                <a:solidFill>
                  <a:srgbClr val="3A822F"/>
                </a:solidFill>
              </a:rPr>
              <a:t>METHODS:</a:t>
            </a:r>
            <a:r>
              <a:rPr sz="2400" spc="-75" dirty="0">
                <a:solidFill>
                  <a:srgbClr val="3A822F"/>
                </a:solidFill>
              </a:rPr>
              <a:t> </a:t>
            </a:r>
            <a:r>
              <a:rPr sz="2400" dirty="0">
                <a:solidFill>
                  <a:srgbClr val="3A822F"/>
                </a:solidFill>
              </a:rPr>
              <a:t>Systems</a:t>
            </a:r>
            <a:r>
              <a:rPr sz="2400" spc="-55" dirty="0">
                <a:solidFill>
                  <a:srgbClr val="3A822F"/>
                </a:solidFill>
              </a:rPr>
              <a:t> </a:t>
            </a:r>
            <a:r>
              <a:rPr sz="2400" dirty="0">
                <a:solidFill>
                  <a:srgbClr val="3A822F"/>
                </a:solidFill>
              </a:rPr>
              <a:t>science</a:t>
            </a:r>
            <a:r>
              <a:rPr sz="2400" spc="-65" dirty="0">
                <a:solidFill>
                  <a:srgbClr val="3A822F"/>
                </a:solidFill>
              </a:rPr>
              <a:t> </a:t>
            </a:r>
            <a:r>
              <a:rPr sz="2400" dirty="0">
                <a:solidFill>
                  <a:srgbClr val="3A822F"/>
                </a:solidFill>
              </a:rPr>
              <a:t>and</a:t>
            </a:r>
            <a:r>
              <a:rPr sz="2400" spc="-65" dirty="0">
                <a:solidFill>
                  <a:srgbClr val="3A822F"/>
                </a:solidFill>
              </a:rPr>
              <a:t> </a:t>
            </a:r>
            <a:r>
              <a:rPr sz="2400" dirty="0">
                <a:solidFill>
                  <a:srgbClr val="3A822F"/>
                </a:solidFill>
              </a:rPr>
              <a:t>programme</a:t>
            </a:r>
            <a:r>
              <a:rPr sz="2400" spc="-60" dirty="0">
                <a:solidFill>
                  <a:srgbClr val="3A822F"/>
                </a:solidFill>
              </a:rPr>
              <a:t> </a:t>
            </a:r>
            <a:r>
              <a:rPr sz="2400" dirty="0">
                <a:solidFill>
                  <a:srgbClr val="3A822F"/>
                </a:solidFill>
              </a:rPr>
              <a:t>evaluation</a:t>
            </a:r>
            <a:r>
              <a:rPr sz="2400" spc="-65" dirty="0">
                <a:solidFill>
                  <a:srgbClr val="3A822F"/>
                </a:solidFill>
              </a:rPr>
              <a:t> </a:t>
            </a:r>
            <a:r>
              <a:rPr sz="2400" spc="-10" dirty="0">
                <a:solidFill>
                  <a:srgbClr val="3A822F"/>
                </a:solidFill>
              </a:rPr>
              <a:t>methods </a:t>
            </a:r>
            <a:r>
              <a:rPr sz="2400" dirty="0">
                <a:solidFill>
                  <a:srgbClr val="3A822F"/>
                </a:solidFill>
              </a:rPr>
              <a:t>embedded</a:t>
            </a:r>
            <a:r>
              <a:rPr sz="2400" spc="-45" dirty="0">
                <a:solidFill>
                  <a:srgbClr val="3A822F"/>
                </a:solidFill>
              </a:rPr>
              <a:t> </a:t>
            </a:r>
            <a:r>
              <a:rPr sz="2400" dirty="0">
                <a:solidFill>
                  <a:srgbClr val="3A822F"/>
                </a:solidFill>
              </a:rPr>
              <a:t>in</a:t>
            </a:r>
            <a:r>
              <a:rPr sz="2400" spc="-35" dirty="0">
                <a:solidFill>
                  <a:srgbClr val="3A822F"/>
                </a:solidFill>
              </a:rPr>
              <a:t> </a:t>
            </a:r>
            <a:r>
              <a:rPr sz="2400" spc="-10" dirty="0">
                <a:solidFill>
                  <a:srgbClr val="3A822F"/>
                </a:solidFill>
              </a:rPr>
              <a:t>mātauranga</a:t>
            </a:r>
            <a:r>
              <a:rPr sz="2400" spc="-30" dirty="0">
                <a:solidFill>
                  <a:srgbClr val="3A822F"/>
                </a:solidFill>
              </a:rPr>
              <a:t> </a:t>
            </a:r>
            <a:r>
              <a:rPr sz="2400" spc="-10" dirty="0">
                <a:solidFill>
                  <a:srgbClr val="3A822F"/>
                </a:solidFill>
              </a:rPr>
              <a:t>Māori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5793" y="1620281"/>
            <a:ext cx="4508205" cy="35232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0640" y="118364"/>
            <a:ext cx="5956935" cy="7512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400" dirty="0"/>
              <a:t>Results:</a:t>
            </a:r>
            <a:r>
              <a:rPr sz="2400" spc="-65" dirty="0"/>
              <a:t> </a:t>
            </a:r>
            <a:r>
              <a:rPr sz="2400" dirty="0"/>
              <a:t>Ka</a:t>
            </a:r>
            <a:r>
              <a:rPr sz="2400" spc="-55" dirty="0"/>
              <a:t> </a:t>
            </a:r>
            <a:r>
              <a:rPr sz="2400" dirty="0"/>
              <a:t>Ora,</a:t>
            </a:r>
            <a:r>
              <a:rPr sz="2400" spc="-50" dirty="0"/>
              <a:t> </a:t>
            </a:r>
            <a:r>
              <a:rPr sz="2400" dirty="0"/>
              <a:t>Ka</a:t>
            </a:r>
            <a:r>
              <a:rPr sz="2400" spc="-50" dirty="0"/>
              <a:t> </a:t>
            </a:r>
            <a:r>
              <a:rPr sz="2400" dirty="0"/>
              <a:t>Ako</a:t>
            </a:r>
            <a:r>
              <a:rPr sz="2400" spc="-60" dirty="0"/>
              <a:t> </a:t>
            </a:r>
            <a:r>
              <a:rPr sz="2400" dirty="0"/>
              <a:t>quantitative</a:t>
            </a:r>
            <a:r>
              <a:rPr sz="2400" spc="-55" dirty="0"/>
              <a:t> </a:t>
            </a:r>
            <a:r>
              <a:rPr sz="2400" dirty="0"/>
              <a:t>SD</a:t>
            </a:r>
            <a:r>
              <a:rPr sz="2400" spc="-55" dirty="0"/>
              <a:t> </a:t>
            </a:r>
            <a:r>
              <a:rPr sz="2400" spc="-10" dirty="0"/>
              <a:t>models</a:t>
            </a:r>
            <a:endParaRPr sz="2400"/>
          </a:p>
          <a:p>
            <a:pPr marR="450850" algn="ctr">
              <a:lnSpc>
                <a:spcPct val="100000"/>
              </a:lnSpc>
              <a:spcBef>
                <a:spcPts val="290"/>
              </a:spcBef>
            </a:pPr>
            <a:r>
              <a:rPr sz="1800" spc="-10" dirty="0">
                <a:solidFill>
                  <a:srgbClr val="000000"/>
                </a:solidFill>
              </a:rPr>
              <a:t>(Integrative</a:t>
            </a:r>
            <a:r>
              <a:rPr sz="1800" spc="-4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model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spc="-25" dirty="0">
                <a:solidFill>
                  <a:srgbClr val="000000"/>
                </a:solidFill>
              </a:rPr>
              <a:t>1)</a:t>
            </a:r>
            <a:endParaRPr sz="1800"/>
          </a:p>
        </p:txBody>
      </p:sp>
      <p:grpSp>
        <p:nvGrpSpPr>
          <p:cNvPr id="4" name="object 4"/>
          <p:cNvGrpSpPr/>
          <p:nvPr/>
        </p:nvGrpSpPr>
        <p:grpSpPr>
          <a:xfrm>
            <a:off x="84352" y="924030"/>
            <a:ext cx="4121785" cy="1235710"/>
            <a:chOff x="84352" y="924030"/>
            <a:chExt cx="4121785" cy="12357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352" y="924030"/>
              <a:ext cx="4121692" cy="115801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6210" y="1821083"/>
              <a:ext cx="2621280" cy="339090"/>
            </a:xfrm>
            <a:custGeom>
              <a:avLst/>
              <a:gdLst/>
              <a:ahLst/>
              <a:cxnLst/>
              <a:rect l="l" t="t" r="r" b="b"/>
              <a:pathLst>
                <a:path w="2621280" h="339089">
                  <a:moveTo>
                    <a:pt x="2620909" y="0"/>
                  </a:moveTo>
                  <a:lnTo>
                    <a:pt x="0" y="0"/>
                  </a:lnTo>
                  <a:lnTo>
                    <a:pt x="0" y="338554"/>
                  </a:lnTo>
                  <a:lnTo>
                    <a:pt x="2620909" y="338554"/>
                  </a:lnTo>
                  <a:lnTo>
                    <a:pt x="2620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84234" y="3517900"/>
            <a:ext cx="2979420" cy="121412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965"/>
              </a:spcBef>
            </a:pPr>
            <a:r>
              <a:rPr sz="1600" dirty="0">
                <a:latin typeface="Calibri"/>
                <a:cs typeface="Calibri"/>
              </a:rPr>
              <a:t>Ka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Ako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Phase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Model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ts val="1900"/>
              </a:lnSpc>
              <a:spcBef>
                <a:spcPts val="940"/>
              </a:spcBef>
            </a:pPr>
            <a:r>
              <a:rPr sz="1600" dirty="0">
                <a:latin typeface="Calibri"/>
                <a:cs typeface="Calibri"/>
              </a:rPr>
              <a:t>(What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opportunities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have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for </a:t>
            </a:r>
            <a:r>
              <a:rPr sz="1600" dirty="0">
                <a:latin typeface="Calibri"/>
                <a:cs typeface="Calibri"/>
              </a:rPr>
              <a:t>food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system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change</a:t>
            </a:r>
            <a:r>
              <a:rPr sz="1600" spc="3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using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Ora </a:t>
            </a:r>
            <a:r>
              <a:rPr sz="1600" dirty="0">
                <a:latin typeface="Calibri"/>
                <a:cs typeface="Calibri"/>
              </a:rPr>
              <a:t>Ka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Ako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platform?)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5093" y="1747011"/>
            <a:ext cx="2556510" cy="70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690">
              <a:lnSpc>
                <a:spcPct val="1387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Ka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Ako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Phase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Model </a:t>
            </a:r>
            <a:r>
              <a:rPr sz="1600" dirty="0">
                <a:latin typeface="Calibri"/>
                <a:cs typeface="Calibri"/>
              </a:rPr>
              <a:t>(This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what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know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already)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91645" y="4792067"/>
            <a:ext cx="1552351" cy="3514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4679" y="1035811"/>
            <a:ext cx="3700779" cy="5410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380"/>
              </a:spcBef>
            </a:pPr>
            <a:r>
              <a:rPr sz="1800" dirty="0">
                <a:latin typeface="Calibri"/>
                <a:cs typeface="Calibri"/>
              </a:rPr>
              <a:t>Research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question: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How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Ora,</a:t>
            </a:r>
            <a:r>
              <a:rPr sz="1800" spc="-25" dirty="0">
                <a:latin typeface="Calibri"/>
                <a:cs typeface="Calibri"/>
              </a:rPr>
              <a:t> Ka </a:t>
            </a:r>
            <a:r>
              <a:rPr sz="1800" dirty="0">
                <a:latin typeface="Calibri"/>
                <a:cs typeface="Calibri"/>
              </a:rPr>
              <a:t>Ako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contribute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development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4679" y="1532635"/>
            <a:ext cx="3277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local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sustainable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food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system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HB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4679" y="2090420"/>
            <a:ext cx="2802890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100"/>
              </a:spcBef>
              <a:buClr>
                <a:srgbClr val="399476"/>
              </a:buClr>
              <a:buSzPct val="122222"/>
              <a:buFont typeface="Arial"/>
              <a:buChar char="•"/>
              <a:tabLst>
                <a:tab pos="193040" algn="l"/>
              </a:tabLst>
            </a:pPr>
            <a:r>
              <a:rPr sz="1800" dirty="0">
                <a:latin typeface="Calibri"/>
                <a:cs typeface="Calibri"/>
              </a:rPr>
              <a:t>Set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workshops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(2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done)</a:t>
            </a:r>
            <a:endParaRPr sz="18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525"/>
              </a:spcBef>
              <a:buClr>
                <a:srgbClr val="399476"/>
              </a:buClr>
              <a:buSzPct val="122222"/>
              <a:buFont typeface="Arial"/>
              <a:buChar char="•"/>
              <a:tabLst>
                <a:tab pos="193040" algn="l"/>
              </a:tabLst>
            </a:pPr>
            <a:r>
              <a:rPr sz="1800" dirty="0">
                <a:latin typeface="Calibri"/>
                <a:cs typeface="Calibri"/>
              </a:rPr>
              <a:t>Community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vision: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7579" y="2737611"/>
            <a:ext cx="3291204" cy="1741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100"/>
              </a:spcBef>
              <a:buSzPct val="118750"/>
              <a:buFont typeface="Arial"/>
              <a:buChar char="•"/>
              <a:tabLst>
                <a:tab pos="193040" algn="l"/>
              </a:tabLst>
            </a:pPr>
            <a:r>
              <a:rPr sz="1600" dirty="0">
                <a:latin typeface="Calibri"/>
                <a:cs typeface="Calibri"/>
              </a:rPr>
              <a:t>Maximize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use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locally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grown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food</a:t>
            </a:r>
            <a:endParaRPr sz="1600">
              <a:latin typeface="Calibri"/>
              <a:cs typeface="Calibri"/>
            </a:endParaRPr>
          </a:p>
          <a:p>
            <a:pPr marL="193675" marR="791210" indent="-180975">
              <a:lnSpc>
                <a:spcPts val="1800"/>
              </a:lnSpc>
              <a:spcBef>
                <a:spcPts val="350"/>
              </a:spcBef>
              <a:buSzPct val="118750"/>
              <a:buFont typeface="Arial"/>
              <a:buChar char="•"/>
              <a:tabLst>
                <a:tab pos="193675" algn="l"/>
              </a:tabLst>
            </a:pPr>
            <a:r>
              <a:rPr sz="1600" dirty="0">
                <a:latin typeface="Calibri"/>
                <a:cs typeface="Calibri"/>
              </a:rPr>
              <a:t>Use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mātauranga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Māori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in </a:t>
            </a:r>
            <a:r>
              <a:rPr sz="1600" spc="-10" dirty="0">
                <a:latin typeface="Calibri"/>
                <a:cs typeface="Calibri"/>
              </a:rPr>
              <a:t>curriculum</a:t>
            </a:r>
            <a:endParaRPr sz="1600">
              <a:latin typeface="Calibri"/>
              <a:cs typeface="Calibri"/>
            </a:endParaRPr>
          </a:p>
          <a:p>
            <a:pPr marL="193675" marR="266700" indent="-180975">
              <a:lnSpc>
                <a:spcPts val="1700"/>
              </a:lnSpc>
              <a:spcBef>
                <a:spcPts val="370"/>
              </a:spcBef>
              <a:buSzPct val="118750"/>
              <a:buFont typeface="Arial"/>
              <a:buChar char="•"/>
              <a:tabLst>
                <a:tab pos="193675" algn="l"/>
              </a:tabLst>
            </a:pPr>
            <a:r>
              <a:rPr sz="1600" dirty="0">
                <a:latin typeface="Calibri"/>
                <a:cs typeface="Calibri"/>
              </a:rPr>
              <a:t>Helping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people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make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healthy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food </a:t>
            </a:r>
            <a:r>
              <a:rPr sz="1600" spc="-10" dirty="0">
                <a:latin typeface="Calibri"/>
                <a:cs typeface="Calibri"/>
              </a:rPr>
              <a:t>choices</a:t>
            </a:r>
            <a:endParaRPr sz="1600">
              <a:latin typeface="Calibri"/>
              <a:cs typeface="Calibri"/>
            </a:endParaRPr>
          </a:p>
          <a:p>
            <a:pPr marL="193675" marR="5080" indent="-180975">
              <a:lnSpc>
                <a:spcPts val="1680"/>
              </a:lnSpc>
              <a:spcBef>
                <a:spcPts val="525"/>
              </a:spcBef>
              <a:buSzPct val="118750"/>
              <a:buFont typeface="Arial"/>
              <a:buChar char="•"/>
              <a:tabLst>
                <a:tab pos="193675" algn="l"/>
              </a:tabLst>
            </a:pPr>
            <a:r>
              <a:rPr sz="1600" dirty="0">
                <a:latin typeface="Calibri"/>
                <a:cs typeface="Calibri"/>
              </a:rPr>
              <a:t>Improve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access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affordable,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healthy </a:t>
            </a:r>
            <a:r>
              <a:rPr sz="1600" spc="-20" dirty="0">
                <a:latin typeface="Calibri"/>
                <a:cs typeface="Calibri"/>
              </a:rPr>
              <a:t>food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875" y="56700"/>
            <a:ext cx="3679190" cy="2421890"/>
            <a:chOff x="28875" y="56700"/>
            <a:chExt cx="3679190" cy="24218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99" y="66225"/>
              <a:ext cx="3659818" cy="240234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637" y="61462"/>
              <a:ext cx="3669665" cy="2412365"/>
            </a:xfrm>
            <a:custGeom>
              <a:avLst/>
              <a:gdLst/>
              <a:ahLst/>
              <a:cxnLst/>
              <a:rect l="l" t="t" r="r" b="b"/>
              <a:pathLst>
                <a:path w="3669665" h="2412365">
                  <a:moveTo>
                    <a:pt x="0" y="0"/>
                  </a:moveTo>
                  <a:lnTo>
                    <a:pt x="3669344" y="0"/>
                  </a:lnTo>
                  <a:lnTo>
                    <a:pt x="3669344" y="2411868"/>
                  </a:lnTo>
                  <a:lnTo>
                    <a:pt x="0" y="24118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223852" y="2818169"/>
            <a:ext cx="4204335" cy="2268855"/>
            <a:chOff x="1223852" y="2818169"/>
            <a:chExt cx="4204335" cy="226885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3377" y="2827694"/>
              <a:ext cx="4184750" cy="22495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28614" y="2822931"/>
              <a:ext cx="4194810" cy="2259330"/>
            </a:xfrm>
            <a:custGeom>
              <a:avLst/>
              <a:gdLst/>
              <a:ahLst/>
              <a:cxnLst/>
              <a:rect l="l" t="t" r="r" b="b"/>
              <a:pathLst>
                <a:path w="4194810" h="2259329">
                  <a:moveTo>
                    <a:pt x="0" y="0"/>
                  </a:moveTo>
                  <a:lnTo>
                    <a:pt x="4194276" y="0"/>
                  </a:lnTo>
                  <a:lnTo>
                    <a:pt x="4194276" y="2259106"/>
                  </a:lnTo>
                  <a:lnTo>
                    <a:pt x="0" y="22591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776798" y="1658620"/>
            <a:ext cx="115379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34645" marR="5080" indent="-32258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latin typeface="Calibri"/>
                <a:cs typeface="Calibri"/>
              </a:rPr>
              <a:t>Locally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grown food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2202" y="4221988"/>
            <a:ext cx="129476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latin typeface="Calibri"/>
                <a:cs typeface="Calibri"/>
              </a:rPr>
              <a:t>Making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healthy </a:t>
            </a:r>
            <a:r>
              <a:rPr sz="1600" dirty="0">
                <a:latin typeface="Calibri"/>
                <a:cs typeface="Calibri"/>
              </a:rPr>
              <a:t>food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choices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194370" y="167132"/>
            <a:ext cx="37147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05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Results:</a:t>
            </a:r>
            <a:r>
              <a:rPr sz="2400" spc="-40" dirty="0"/>
              <a:t> </a:t>
            </a:r>
            <a:r>
              <a:rPr sz="2400" dirty="0"/>
              <a:t>Using</a:t>
            </a:r>
            <a:r>
              <a:rPr sz="2400" spc="-45" dirty="0"/>
              <a:t> </a:t>
            </a:r>
            <a:r>
              <a:rPr sz="2400" dirty="0"/>
              <a:t>Ka</a:t>
            </a:r>
            <a:r>
              <a:rPr sz="2400" spc="-40" dirty="0"/>
              <a:t> </a:t>
            </a:r>
            <a:r>
              <a:rPr sz="2400" dirty="0"/>
              <a:t>Ora,</a:t>
            </a:r>
            <a:r>
              <a:rPr sz="2400" spc="-35" dirty="0"/>
              <a:t> </a:t>
            </a:r>
            <a:r>
              <a:rPr sz="2400" dirty="0"/>
              <a:t>Ka</a:t>
            </a:r>
            <a:r>
              <a:rPr sz="2400" spc="-40" dirty="0"/>
              <a:t> </a:t>
            </a:r>
            <a:r>
              <a:rPr sz="2400" spc="-25" dirty="0"/>
              <a:t>Ako </a:t>
            </a:r>
            <a:r>
              <a:rPr sz="2400" dirty="0"/>
              <a:t>as</a:t>
            </a:r>
            <a:r>
              <a:rPr sz="2400" spc="-35" dirty="0"/>
              <a:t> </a:t>
            </a:r>
            <a:r>
              <a:rPr sz="2400" dirty="0"/>
              <a:t>a</a:t>
            </a:r>
            <a:r>
              <a:rPr sz="2400" spc="-30" dirty="0"/>
              <a:t> </a:t>
            </a:r>
            <a:r>
              <a:rPr sz="2400" dirty="0"/>
              <a:t>platform</a:t>
            </a:r>
            <a:r>
              <a:rPr sz="2400" spc="-35" dirty="0"/>
              <a:t> </a:t>
            </a:r>
            <a:r>
              <a:rPr sz="2400" dirty="0"/>
              <a:t>for</a:t>
            </a:r>
            <a:r>
              <a:rPr sz="2400" spc="-35" dirty="0"/>
              <a:t> </a:t>
            </a:r>
            <a:r>
              <a:rPr sz="2400" spc="-10" dirty="0"/>
              <a:t>change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505" y="383539"/>
            <a:ext cx="5039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A822F"/>
                </a:solidFill>
              </a:rPr>
              <a:t>Implementation:</a:t>
            </a:r>
            <a:r>
              <a:rPr sz="2400" spc="-70" dirty="0">
                <a:solidFill>
                  <a:srgbClr val="3A822F"/>
                </a:solidFill>
              </a:rPr>
              <a:t> </a:t>
            </a:r>
            <a:r>
              <a:rPr sz="2400" dirty="0">
                <a:solidFill>
                  <a:srgbClr val="3A822F"/>
                </a:solidFill>
              </a:rPr>
              <a:t>Ka</a:t>
            </a:r>
            <a:r>
              <a:rPr sz="2400" spc="-55" dirty="0">
                <a:solidFill>
                  <a:srgbClr val="3A822F"/>
                </a:solidFill>
              </a:rPr>
              <a:t> </a:t>
            </a:r>
            <a:r>
              <a:rPr sz="2400" dirty="0">
                <a:solidFill>
                  <a:srgbClr val="3A822F"/>
                </a:solidFill>
              </a:rPr>
              <a:t>Ora</a:t>
            </a:r>
            <a:r>
              <a:rPr sz="2400" spc="-60" dirty="0">
                <a:solidFill>
                  <a:srgbClr val="3A822F"/>
                </a:solidFill>
              </a:rPr>
              <a:t> </a:t>
            </a:r>
            <a:r>
              <a:rPr sz="2400" dirty="0">
                <a:solidFill>
                  <a:srgbClr val="3A822F"/>
                </a:solidFill>
              </a:rPr>
              <a:t>Ka</a:t>
            </a:r>
            <a:r>
              <a:rPr sz="2400" spc="-55" dirty="0">
                <a:solidFill>
                  <a:srgbClr val="3A822F"/>
                </a:solidFill>
              </a:rPr>
              <a:t> </a:t>
            </a:r>
            <a:r>
              <a:rPr sz="2400" dirty="0">
                <a:solidFill>
                  <a:srgbClr val="3A822F"/>
                </a:solidFill>
              </a:rPr>
              <a:t>Ako</a:t>
            </a:r>
            <a:r>
              <a:rPr sz="2400" spc="-60" dirty="0">
                <a:solidFill>
                  <a:srgbClr val="3A822F"/>
                </a:solidFill>
              </a:rPr>
              <a:t> </a:t>
            </a:r>
            <a:r>
              <a:rPr sz="2400" dirty="0">
                <a:solidFill>
                  <a:srgbClr val="3A822F"/>
                </a:solidFill>
              </a:rPr>
              <a:t>Phase</a:t>
            </a:r>
            <a:r>
              <a:rPr sz="2400" spc="-55" dirty="0">
                <a:solidFill>
                  <a:srgbClr val="3A822F"/>
                </a:solidFill>
              </a:rPr>
              <a:t> </a:t>
            </a:r>
            <a:r>
              <a:rPr sz="2400" spc="-50" dirty="0">
                <a:solidFill>
                  <a:srgbClr val="3A822F"/>
                </a:solidFill>
              </a:rPr>
              <a:t>3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36505" y="1198926"/>
            <a:ext cx="5640070" cy="22625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000" spc="-10" dirty="0">
                <a:latin typeface="Calibri"/>
                <a:cs typeface="Calibri"/>
              </a:rPr>
              <a:t>IVs/Surveys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on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rgbClr val="399476"/>
              </a:buClr>
              <a:buSzPct val="110000"/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Intervention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pathways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05"/>
              </a:spcBef>
              <a:buClr>
                <a:srgbClr val="399476"/>
              </a:buClr>
              <a:buSzPct val="110000"/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Resource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requirements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rgbClr val="399476"/>
              </a:buClr>
              <a:buSzPct val="110000"/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Business </a:t>
            </a:r>
            <a:r>
              <a:rPr sz="2000" spc="-10" dirty="0">
                <a:latin typeface="Calibri"/>
                <a:cs typeface="Calibri"/>
              </a:rPr>
              <a:t>partnerships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rgbClr val="399476"/>
              </a:buClr>
              <a:buSzPct val="110000"/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Governance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structures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05"/>
              </a:spcBef>
              <a:buClr>
                <a:srgbClr val="399476"/>
              </a:buClr>
              <a:buSzPct val="110000"/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Necessary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alternative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actions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given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present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politics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5919" y="81788"/>
            <a:ext cx="5151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Impact:</a:t>
            </a:r>
            <a:r>
              <a:rPr sz="2400" spc="-80" dirty="0"/>
              <a:t> </a:t>
            </a:r>
            <a:r>
              <a:rPr sz="2400" spc="-10" dirty="0"/>
              <a:t>Value</a:t>
            </a:r>
            <a:r>
              <a:rPr sz="2400" spc="-70" dirty="0"/>
              <a:t> </a:t>
            </a:r>
            <a:r>
              <a:rPr sz="2400" dirty="0"/>
              <a:t>for</a:t>
            </a:r>
            <a:r>
              <a:rPr sz="2400" spc="-75" dirty="0"/>
              <a:t> </a:t>
            </a:r>
            <a:r>
              <a:rPr sz="2400" dirty="0"/>
              <a:t>Investment</a:t>
            </a:r>
            <a:r>
              <a:rPr sz="2400" spc="-65" dirty="0"/>
              <a:t> </a:t>
            </a:r>
            <a:r>
              <a:rPr sz="2400" spc="-10" dirty="0"/>
              <a:t>framework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759" y="1911773"/>
            <a:ext cx="8928190" cy="76527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96151" y="404114"/>
            <a:ext cx="5942965" cy="128143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1790" algn="ctr">
              <a:lnSpc>
                <a:spcPct val="100000"/>
              </a:lnSpc>
              <a:spcBef>
                <a:spcPts val="585"/>
              </a:spcBef>
            </a:pPr>
            <a:r>
              <a:rPr sz="1800" b="1" spc="-10" dirty="0">
                <a:latin typeface="Calibri"/>
                <a:cs typeface="Calibri"/>
              </a:rPr>
              <a:t>(Integrative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model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2)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What’s</a:t>
            </a:r>
            <a:r>
              <a:rPr sz="2400" spc="-6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value</a:t>
            </a:r>
            <a:r>
              <a:rPr sz="2400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proposition</a:t>
            </a:r>
            <a:r>
              <a:rPr sz="2400" spc="-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for</a:t>
            </a:r>
            <a:r>
              <a:rPr sz="2400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Ka</a:t>
            </a:r>
            <a:r>
              <a:rPr sz="2400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Ora</a:t>
            </a:r>
            <a:r>
              <a:rPr sz="2400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030A0"/>
                </a:solidFill>
                <a:latin typeface="Calibri"/>
                <a:cs typeface="Calibri"/>
              </a:rPr>
              <a:t>Ka</a:t>
            </a:r>
            <a:r>
              <a:rPr sz="2400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7030A0"/>
                </a:solidFill>
                <a:latin typeface="Calibri"/>
                <a:cs typeface="Calibri"/>
              </a:rPr>
              <a:t>Ako?</a:t>
            </a:r>
            <a:endParaRPr sz="2400">
              <a:latin typeface="Calibri"/>
              <a:cs typeface="Calibri"/>
            </a:endParaRPr>
          </a:p>
          <a:p>
            <a:pPr marL="269240">
              <a:lnSpc>
                <a:spcPct val="100000"/>
              </a:lnSpc>
              <a:spcBef>
                <a:spcPts val="2035"/>
              </a:spcBef>
            </a:pPr>
            <a:r>
              <a:rPr sz="1400" spc="-30" dirty="0">
                <a:latin typeface="Calibri"/>
                <a:cs typeface="Calibri"/>
              </a:rPr>
              <a:t>Stakeholders:</a:t>
            </a:r>
            <a:r>
              <a:rPr sz="1400" spc="-25" dirty="0">
                <a:latin typeface="Calibri"/>
                <a:cs typeface="Calibri"/>
              </a:rPr>
              <a:t> what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values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are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expected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73" y="3439410"/>
            <a:ext cx="9024990" cy="6463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1067</Words>
  <Application>Microsoft Office PowerPoint</Application>
  <PresentationFormat>On-screen Show (16:9)</PresentationFormat>
  <Paragraphs>130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Theme</vt:lpstr>
      <vt:lpstr>A Better Start</vt:lpstr>
      <vt:lpstr>BACKGROUND: Whiriwhiria, kia ora ai te tamaiti: Building health, wellbeing (and learning success) for tamariki and rangatahi through Mātauranga Māori and systems science approaches</vt:lpstr>
      <vt:lpstr>BACKGROUND: Whiriwhiria, kia ora ai te tamaiti: Building health, wellbeing (and learning success) for tamariki and rangatahi through Mātauranga Māori and systems science approaches</vt:lpstr>
      <vt:lpstr>METHODS: Systems science and programme evaluation methods embedded in mātauranga Māori</vt:lpstr>
      <vt:lpstr>METHODS: Systems science and programme evaluation methods embedded in mātauranga Māori</vt:lpstr>
      <vt:lpstr>Results: Ka Ora, Ka Ako quantitative SD models (Integrative model 1)</vt:lpstr>
      <vt:lpstr>Results: Using Ka Ora, Ka Ako as a platform for change</vt:lpstr>
      <vt:lpstr>Implementation: Ka Ora Ka Ako Phase 3</vt:lpstr>
      <vt:lpstr>Impact: Value for Investment framework</vt:lpstr>
      <vt:lpstr>Impact and Implementation: Value for Investment framework.</vt:lpstr>
      <vt:lpstr>Implementation: Cognitive mapping of food networks in Hawke’s Bay</vt:lpstr>
      <vt:lpstr>Results: Rangatahi guidelines</vt:lpstr>
      <vt:lpstr>Implementation: Rangatahi guidelines</vt:lpstr>
      <vt:lpstr>Impact: Policy papers, briefings</vt:lpstr>
      <vt:lpstr>Next steps (Endeavour grant submitted)</vt:lpstr>
      <vt:lpstr>Thanks from NHB</vt:lpstr>
      <vt:lpstr>Hosted by the Liggins Institute at the University of Auckland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Better Start</dc:title>
  <cp:lastModifiedBy>Deborah Baker</cp:lastModifiedBy>
  <cp:revision>1</cp:revision>
  <dcterms:created xsi:type="dcterms:W3CDTF">2024-04-09T07:17:40Z</dcterms:created>
  <dcterms:modified xsi:type="dcterms:W3CDTF">2024-04-09T07:18:11Z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2024-04-09T00:00:00Z</vt:filetime>
  </property>
  <property fmtid="{D5CDD505-2E9C-101B-9397-08002B2CF9AE}" pid="3" name="LastSaved">
    <vt:filetime>2024-04-09T00:00:00Z</vt:filetime>
  </property>
  <property fmtid="{D5CDD505-2E9C-101B-9397-08002B2CF9AE}" pid="4" name="Producer">
    <vt:lpwstr>macOS Version 11.3.1 (Build 20E241) Quartz PDFContext</vt:lpwstr>
  </property>
</Properties>
</file>